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257" r:id="rId2"/>
    <p:sldId id="275" r:id="rId3"/>
    <p:sldId id="276" r:id="rId4"/>
    <p:sldId id="291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74" r:id="rId19"/>
    <p:sldId id="292" r:id="rId20"/>
    <p:sldId id="273" r:id="rId21"/>
    <p:sldId id="272" r:id="rId22"/>
    <p:sldId id="265" r:id="rId23"/>
    <p:sldId id="269" r:id="rId24"/>
    <p:sldId id="271" r:id="rId25"/>
    <p:sldId id="293" r:id="rId26"/>
    <p:sldId id="296" r:id="rId27"/>
    <p:sldId id="349" r:id="rId28"/>
    <p:sldId id="297" r:id="rId29"/>
    <p:sldId id="298" r:id="rId30"/>
    <p:sldId id="350" r:id="rId31"/>
    <p:sldId id="351" r:id="rId32"/>
    <p:sldId id="299" r:id="rId33"/>
    <p:sldId id="300" r:id="rId34"/>
    <p:sldId id="301" r:id="rId35"/>
    <p:sldId id="302" r:id="rId36"/>
    <p:sldId id="305" r:id="rId37"/>
    <p:sldId id="334" r:id="rId38"/>
    <p:sldId id="335" r:id="rId39"/>
    <p:sldId id="306" r:id="rId40"/>
    <p:sldId id="307" r:id="rId41"/>
    <p:sldId id="308" r:id="rId42"/>
    <p:sldId id="309" r:id="rId43"/>
    <p:sldId id="310" r:id="rId44"/>
    <p:sldId id="311" r:id="rId45"/>
    <p:sldId id="336" r:id="rId46"/>
    <p:sldId id="312" r:id="rId47"/>
    <p:sldId id="313" r:id="rId48"/>
    <p:sldId id="314" r:id="rId49"/>
    <p:sldId id="315" r:id="rId50"/>
    <p:sldId id="316" r:id="rId51"/>
    <p:sldId id="337" r:id="rId52"/>
    <p:sldId id="317" r:id="rId53"/>
    <p:sldId id="318" r:id="rId54"/>
    <p:sldId id="319" r:id="rId55"/>
    <p:sldId id="320" r:id="rId56"/>
    <p:sldId id="338" r:id="rId57"/>
    <p:sldId id="321" r:id="rId58"/>
    <p:sldId id="326" r:id="rId59"/>
    <p:sldId id="328" r:id="rId60"/>
    <p:sldId id="329" r:id="rId61"/>
    <p:sldId id="330" r:id="rId62"/>
    <p:sldId id="339" r:id="rId63"/>
    <p:sldId id="331" r:id="rId64"/>
    <p:sldId id="347" r:id="rId65"/>
    <p:sldId id="340" r:id="rId66"/>
    <p:sldId id="332" r:id="rId67"/>
    <p:sldId id="342" r:id="rId68"/>
    <p:sldId id="345" r:id="rId69"/>
  </p:sldIdLst>
  <p:sldSz cx="9144000" cy="6858000" type="screen4x3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36"/>
    <a:srgbClr val="212236"/>
    <a:srgbClr val="E46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4" autoAdjust="0"/>
    <p:restoredTop sz="53702" autoAdjust="0"/>
  </p:normalViewPr>
  <p:slideViewPr>
    <p:cSldViewPr snapToGrid="0" snapToObjects="1">
      <p:cViewPr varScale="1">
        <p:scale>
          <a:sx n="109" d="100"/>
          <a:sy n="109" d="100"/>
        </p:scale>
        <p:origin x="78" y="546"/>
      </p:cViewPr>
      <p:guideLst>
        <p:guide orient="horz" pos="1620"/>
        <p:guide pos="2160"/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10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E160B1-E4B9-46F8-80CD-35B1BA1FAB67}" type="doc">
      <dgm:prSet loTypeId="urn:microsoft.com/office/officeart/2005/8/layout/gear1" loCatId="cycle" qsTypeId="urn:microsoft.com/office/officeart/2005/8/quickstyle/simple1" qsCatId="simple" csTypeId="urn:microsoft.com/office/officeart/2005/8/colors/colorful1" csCatId="colorful" phldr="1"/>
      <dgm:spPr/>
    </dgm:pt>
    <dgm:pt modelId="{65B0B4FC-730A-498D-A0A7-198257489ACD}">
      <dgm:prSet phldrT="[Text]"/>
      <dgm:spPr/>
      <dgm:t>
        <a:bodyPr/>
        <a:lstStyle/>
        <a:p>
          <a:r>
            <a:rPr lang="en-AU" dirty="0" smtClean="0"/>
            <a:t>Knowledge Representation</a:t>
          </a:r>
          <a:endParaRPr lang="en-AU" dirty="0"/>
        </a:p>
      </dgm:t>
    </dgm:pt>
    <dgm:pt modelId="{B8695D26-48D9-4AA8-B792-0FA009170813}" type="parTrans" cxnId="{F09B04A4-A8C7-4C72-966F-B822BF27E9C4}">
      <dgm:prSet/>
      <dgm:spPr/>
      <dgm:t>
        <a:bodyPr/>
        <a:lstStyle/>
        <a:p>
          <a:endParaRPr lang="en-AU"/>
        </a:p>
      </dgm:t>
    </dgm:pt>
    <dgm:pt modelId="{9A881F18-257E-4BF3-AA02-CA9BF3D47C46}" type="sibTrans" cxnId="{F09B04A4-A8C7-4C72-966F-B822BF27E9C4}">
      <dgm:prSet/>
      <dgm:spPr/>
      <dgm:t>
        <a:bodyPr/>
        <a:lstStyle/>
        <a:p>
          <a:endParaRPr lang="en-AU"/>
        </a:p>
      </dgm:t>
    </dgm:pt>
    <dgm:pt modelId="{DE5562C0-273D-4A1F-ACED-C0B00E549F36}">
      <dgm:prSet phldrT="[Text]"/>
      <dgm:spPr/>
      <dgm:t>
        <a:bodyPr/>
        <a:lstStyle/>
        <a:p>
          <a:r>
            <a:rPr lang="en-AU" dirty="0" smtClean="0"/>
            <a:t>Machine Learning</a:t>
          </a:r>
          <a:endParaRPr lang="en-AU" dirty="0"/>
        </a:p>
      </dgm:t>
    </dgm:pt>
    <dgm:pt modelId="{6075DE86-739A-40E5-99F6-75D62753F712}" type="parTrans" cxnId="{AAFA9F94-286D-4EDC-84CF-489238DFA8D1}">
      <dgm:prSet/>
      <dgm:spPr/>
      <dgm:t>
        <a:bodyPr/>
        <a:lstStyle/>
        <a:p>
          <a:endParaRPr lang="en-AU"/>
        </a:p>
      </dgm:t>
    </dgm:pt>
    <dgm:pt modelId="{AC9163F7-F3A0-414C-B4F1-08EDECFD882E}" type="sibTrans" cxnId="{AAFA9F94-286D-4EDC-84CF-489238DFA8D1}">
      <dgm:prSet/>
      <dgm:spPr/>
      <dgm:t>
        <a:bodyPr/>
        <a:lstStyle/>
        <a:p>
          <a:endParaRPr lang="en-AU"/>
        </a:p>
      </dgm:t>
    </dgm:pt>
    <dgm:pt modelId="{815021E2-3E61-4034-8306-BF2996571586}">
      <dgm:prSet phldrT="[Text]"/>
      <dgm:spPr/>
      <dgm:t>
        <a:bodyPr/>
        <a:lstStyle/>
        <a:p>
          <a:r>
            <a:rPr lang="en-AU" dirty="0" smtClean="0"/>
            <a:t>Computational Linguistic</a:t>
          </a:r>
          <a:endParaRPr lang="en-AU" dirty="0"/>
        </a:p>
      </dgm:t>
    </dgm:pt>
    <dgm:pt modelId="{B41F7CA0-01EB-4BD6-AA82-58788059B825}" type="parTrans" cxnId="{3526A0D6-46C3-4B66-A47C-6294B9834B03}">
      <dgm:prSet/>
      <dgm:spPr/>
      <dgm:t>
        <a:bodyPr/>
        <a:lstStyle/>
        <a:p>
          <a:endParaRPr lang="en-AU"/>
        </a:p>
      </dgm:t>
    </dgm:pt>
    <dgm:pt modelId="{84F8989F-9866-4D89-80DD-C19F03B68FB4}" type="sibTrans" cxnId="{3526A0D6-46C3-4B66-A47C-6294B9834B03}">
      <dgm:prSet/>
      <dgm:spPr/>
      <dgm:t>
        <a:bodyPr/>
        <a:lstStyle/>
        <a:p>
          <a:endParaRPr lang="en-AU"/>
        </a:p>
      </dgm:t>
    </dgm:pt>
    <dgm:pt modelId="{16D4F48F-05E2-4722-B031-82FF2AC7CBE0}" type="pres">
      <dgm:prSet presAssocID="{76E160B1-E4B9-46F8-80CD-35B1BA1FAB67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ADEACB4-3D1E-40AA-A8E5-5741D8D2AD7B}" type="pres">
      <dgm:prSet presAssocID="{65B0B4FC-730A-498D-A0A7-198257489ACD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1685BA4B-1A55-403A-8F37-68A4B35E333A}" type="pres">
      <dgm:prSet presAssocID="{65B0B4FC-730A-498D-A0A7-198257489ACD}" presName="gear1srcNode" presStyleLbl="node1" presStyleIdx="0" presStyleCnt="3"/>
      <dgm:spPr/>
      <dgm:t>
        <a:bodyPr/>
        <a:lstStyle/>
        <a:p>
          <a:endParaRPr lang="en-AU"/>
        </a:p>
      </dgm:t>
    </dgm:pt>
    <dgm:pt modelId="{49612219-54EA-4B32-9261-F9EF1C95F7F3}" type="pres">
      <dgm:prSet presAssocID="{65B0B4FC-730A-498D-A0A7-198257489ACD}" presName="gear1dstNode" presStyleLbl="node1" presStyleIdx="0" presStyleCnt="3"/>
      <dgm:spPr/>
      <dgm:t>
        <a:bodyPr/>
        <a:lstStyle/>
        <a:p>
          <a:endParaRPr lang="en-AU"/>
        </a:p>
      </dgm:t>
    </dgm:pt>
    <dgm:pt modelId="{A9EBE5A5-C389-45D7-B2F7-DA86DD4E5488}" type="pres">
      <dgm:prSet presAssocID="{DE5562C0-273D-4A1F-ACED-C0B00E549F36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E762078-2D92-495D-B36B-70E29B73E0AB}" type="pres">
      <dgm:prSet presAssocID="{DE5562C0-273D-4A1F-ACED-C0B00E549F36}" presName="gear2srcNode" presStyleLbl="node1" presStyleIdx="1" presStyleCnt="3"/>
      <dgm:spPr/>
      <dgm:t>
        <a:bodyPr/>
        <a:lstStyle/>
        <a:p>
          <a:endParaRPr lang="en-AU"/>
        </a:p>
      </dgm:t>
    </dgm:pt>
    <dgm:pt modelId="{BBAC9ED9-E5E6-4F29-868A-795200BE26DE}" type="pres">
      <dgm:prSet presAssocID="{DE5562C0-273D-4A1F-ACED-C0B00E549F36}" presName="gear2dstNode" presStyleLbl="node1" presStyleIdx="1" presStyleCnt="3"/>
      <dgm:spPr/>
      <dgm:t>
        <a:bodyPr/>
        <a:lstStyle/>
        <a:p>
          <a:endParaRPr lang="en-AU"/>
        </a:p>
      </dgm:t>
    </dgm:pt>
    <dgm:pt modelId="{87F6E066-22A2-4845-B832-3F620F2CCA64}" type="pres">
      <dgm:prSet presAssocID="{815021E2-3E61-4034-8306-BF2996571586}" presName="gear3" presStyleLbl="node1" presStyleIdx="2" presStyleCnt="3"/>
      <dgm:spPr/>
      <dgm:t>
        <a:bodyPr/>
        <a:lstStyle/>
        <a:p>
          <a:endParaRPr lang="en-AU"/>
        </a:p>
      </dgm:t>
    </dgm:pt>
    <dgm:pt modelId="{CC05ADE6-F4B9-4933-8DDD-53DE176B5BE6}" type="pres">
      <dgm:prSet presAssocID="{815021E2-3E61-4034-8306-BF2996571586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31754E99-0E99-4F1E-B91E-0EE273AC8241}" type="pres">
      <dgm:prSet presAssocID="{815021E2-3E61-4034-8306-BF2996571586}" presName="gear3srcNode" presStyleLbl="node1" presStyleIdx="2" presStyleCnt="3"/>
      <dgm:spPr/>
      <dgm:t>
        <a:bodyPr/>
        <a:lstStyle/>
        <a:p>
          <a:endParaRPr lang="en-AU"/>
        </a:p>
      </dgm:t>
    </dgm:pt>
    <dgm:pt modelId="{7BDF7E0C-23DA-43ED-932E-0F7AACA8CF40}" type="pres">
      <dgm:prSet presAssocID="{815021E2-3E61-4034-8306-BF2996571586}" presName="gear3dstNode" presStyleLbl="node1" presStyleIdx="2" presStyleCnt="3"/>
      <dgm:spPr/>
      <dgm:t>
        <a:bodyPr/>
        <a:lstStyle/>
        <a:p>
          <a:endParaRPr lang="en-AU"/>
        </a:p>
      </dgm:t>
    </dgm:pt>
    <dgm:pt modelId="{E1EA8425-0704-4C09-884F-C8DAE9451A7D}" type="pres">
      <dgm:prSet presAssocID="{9A881F18-257E-4BF3-AA02-CA9BF3D47C46}" presName="connector1" presStyleLbl="sibTrans2D1" presStyleIdx="0" presStyleCnt="3"/>
      <dgm:spPr/>
      <dgm:t>
        <a:bodyPr/>
        <a:lstStyle/>
        <a:p>
          <a:endParaRPr lang="en-AU"/>
        </a:p>
      </dgm:t>
    </dgm:pt>
    <dgm:pt modelId="{465371BC-C51D-40F1-808B-E1079A4D7A32}" type="pres">
      <dgm:prSet presAssocID="{AC9163F7-F3A0-414C-B4F1-08EDECFD882E}" presName="connector2" presStyleLbl="sibTrans2D1" presStyleIdx="1" presStyleCnt="3"/>
      <dgm:spPr/>
      <dgm:t>
        <a:bodyPr/>
        <a:lstStyle/>
        <a:p>
          <a:endParaRPr lang="en-AU"/>
        </a:p>
      </dgm:t>
    </dgm:pt>
    <dgm:pt modelId="{A861EBF1-ACB0-4483-8871-E2ED5342F1EE}" type="pres">
      <dgm:prSet presAssocID="{84F8989F-9866-4D89-80DD-C19F03B68FB4}" presName="connector3" presStyleLbl="sibTrans2D1" presStyleIdx="2" presStyleCnt="3"/>
      <dgm:spPr/>
      <dgm:t>
        <a:bodyPr/>
        <a:lstStyle/>
        <a:p>
          <a:endParaRPr lang="en-AU"/>
        </a:p>
      </dgm:t>
    </dgm:pt>
  </dgm:ptLst>
  <dgm:cxnLst>
    <dgm:cxn modelId="{CC6AB8C8-3CCF-448A-9328-B5D548868A37}" type="presOf" srcId="{DE5562C0-273D-4A1F-ACED-C0B00E549F36}" destId="{A9EBE5A5-C389-45D7-B2F7-DA86DD4E5488}" srcOrd="0" destOrd="0" presId="urn:microsoft.com/office/officeart/2005/8/layout/gear1"/>
    <dgm:cxn modelId="{E1CD2C4F-7A70-4FC3-8044-5FCA166EEF69}" type="presOf" srcId="{815021E2-3E61-4034-8306-BF2996571586}" destId="{7BDF7E0C-23DA-43ED-932E-0F7AACA8CF40}" srcOrd="3" destOrd="0" presId="urn:microsoft.com/office/officeart/2005/8/layout/gear1"/>
    <dgm:cxn modelId="{83C19D76-1F7C-4ADF-85E7-DE104709E0FB}" type="presOf" srcId="{76E160B1-E4B9-46F8-80CD-35B1BA1FAB67}" destId="{16D4F48F-05E2-4722-B031-82FF2AC7CBE0}" srcOrd="0" destOrd="0" presId="urn:microsoft.com/office/officeart/2005/8/layout/gear1"/>
    <dgm:cxn modelId="{95829B52-0EB3-4D90-B85F-24D28F3BF76A}" type="presOf" srcId="{65B0B4FC-730A-498D-A0A7-198257489ACD}" destId="{AADEACB4-3D1E-40AA-A8E5-5741D8D2AD7B}" srcOrd="0" destOrd="0" presId="urn:microsoft.com/office/officeart/2005/8/layout/gear1"/>
    <dgm:cxn modelId="{9DE8B88F-70DB-4F71-B8DE-7A363E692E45}" type="presOf" srcId="{65B0B4FC-730A-498D-A0A7-198257489ACD}" destId="{1685BA4B-1A55-403A-8F37-68A4B35E333A}" srcOrd="1" destOrd="0" presId="urn:microsoft.com/office/officeart/2005/8/layout/gear1"/>
    <dgm:cxn modelId="{43943DF5-6EDB-44D3-A393-895BB772B065}" type="presOf" srcId="{815021E2-3E61-4034-8306-BF2996571586}" destId="{87F6E066-22A2-4845-B832-3F620F2CCA64}" srcOrd="0" destOrd="0" presId="urn:microsoft.com/office/officeart/2005/8/layout/gear1"/>
    <dgm:cxn modelId="{3526A0D6-46C3-4B66-A47C-6294B9834B03}" srcId="{76E160B1-E4B9-46F8-80CD-35B1BA1FAB67}" destId="{815021E2-3E61-4034-8306-BF2996571586}" srcOrd="2" destOrd="0" parTransId="{B41F7CA0-01EB-4BD6-AA82-58788059B825}" sibTransId="{84F8989F-9866-4D89-80DD-C19F03B68FB4}"/>
    <dgm:cxn modelId="{502BDB8D-C262-4FB7-9329-A02F147D73AC}" type="presOf" srcId="{DE5562C0-273D-4A1F-ACED-C0B00E549F36}" destId="{BBAC9ED9-E5E6-4F29-868A-795200BE26DE}" srcOrd="2" destOrd="0" presId="urn:microsoft.com/office/officeart/2005/8/layout/gear1"/>
    <dgm:cxn modelId="{F09B04A4-A8C7-4C72-966F-B822BF27E9C4}" srcId="{76E160B1-E4B9-46F8-80CD-35B1BA1FAB67}" destId="{65B0B4FC-730A-498D-A0A7-198257489ACD}" srcOrd="0" destOrd="0" parTransId="{B8695D26-48D9-4AA8-B792-0FA009170813}" sibTransId="{9A881F18-257E-4BF3-AA02-CA9BF3D47C46}"/>
    <dgm:cxn modelId="{D2D141DB-8FDE-4A3E-B35B-770BFB3F07F6}" type="presOf" srcId="{AC9163F7-F3A0-414C-B4F1-08EDECFD882E}" destId="{465371BC-C51D-40F1-808B-E1079A4D7A32}" srcOrd="0" destOrd="0" presId="urn:microsoft.com/office/officeart/2005/8/layout/gear1"/>
    <dgm:cxn modelId="{219516CD-722F-47FE-A592-7238079E277C}" type="presOf" srcId="{84F8989F-9866-4D89-80DD-C19F03B68FB4}" destId="{A861EBF1-ACB0-4483-8871-E2ED5342F1EE}" srcOrd="0" destOrd="0" presId="urn:microsoft.com/office/officeart/2005/8/layout/gear1"/>
    <dgm:cxn modelId="{A86C2263-C2BF-4BAE-898C-18ED7DCDBA40}" type="presOf" srcId="{DE5562C0-273D-4A1F-ACED-C0B00E549F36}" destId="{5E762078-2D92-495D-B36B-70E29B73E0AB}" srcOrd="1" destOrd="0" presId="urn:microsoft.com/office/officeart/2005/8/layout/gear1"/>
    <dgm:cxn modelId="{33147E2C-7099-4F6F-96D5-69F6EFDCADCF}" type="presOf" srcId="{815021E2-3E61-4034-8306-BF2996571586}" destId="{31754E99-0E99-4F1E-B91E-0EE273AC8241}" srcOrd="2" destOrd="0" presId="urn:microsoft.com/office/officeart/2005/8/layout/gear1"/>
    <dgm:cxn modelId="{CF266967-F62D-4A86-B273-2C808FDFD440}" type="presOf" srcId="{9A881F18-257E-4BF3-AA02-CA9BF3D47C46}" destId="{E1EA8425-0704-4C09-884F-C8DAE9451A7D}" srcOrd="0" destOrd="0" presId="urn:microsoft.com/office/officeart/2005/8/layout/gear1"/>
    <dgm:cxn modelId="{AAFA9F94-286D-4EDC-84CF-489238DFA8D1}" srcId="{76E160B1-E4B9-46F8-80CD-35B1BA1FAB67}" destId="{DE5562C0-273D-4A1F-ACED-C0B00E549F36}" srcOrd="1" destOrd="0" parTransId="{6075DE86-739A-40E5-99F6-75D62753F712}" sibTransId="{AC9163F7-F3A0-414C-B4F1-08EDECFD882E}"/>
    <dgm:cxn modelId="{C07E01F8-9BCC-48F9-BCAB-171F1B52B3F1}" type="presOf" srcId="{65B0B4FC-730A-498D-A0A7-198257489ACD}" destId="{49612219-54EA-4B32-9261-F9EF1C95F7F3}" srcOrd="2" destOrd="0" presId="urn:microsoft.com/office/officeart/2005/8/layout/gear1"/>
    <dgm:cxn modelId="{7EC974D4-2210-4D24-BF4F-2F924F78B32B}" type="presOf" srcId="{815021E2-3E61-4034-8306-BF2996571586}" destId="{CC05ADE6-F4B9-4933-8DDD-53DE176B5BE6}" srcOrd="1" destOrd="0" presId="urn:microsoft.com/office/officeart/2005/8/layout/gear1"/>
    <dgm:cxn modelId="{B6BEEB2A-487C-4A94-9DF3-942CD186D72A}" type="presParOf" srcId="{16D4F48F-05E2-4722-B031-82FF2AC7CBE0}" destId="{AADEACB4-3D1E-40AA-A8E5-5741D8D2AD7B}" srcOrd="0" destOrd="0" presId="urn:microsoft.com/office/officeart/2005/8/layout/gear1"/>
    <dgm:cxn modelId="{6C7F73AA-0171-46F9-88DF-6713798114EF}" type="presParOf" srcId="{16D4F48F-05E2-4722-B031-82FF2AC7CBE0}" destId="{1685BA4B-1A55-403A-8F37-68A4B35E333A}" srcOrd="1" destOrd="0" presId="urn:microsoft.com/office/officeart/2005/8/layout/gear1"/>
    <dgm:cxn modelId="{630E5F06-E639-4247-9819-3A8F212C77E7}" type="presParOf" srcId="{16D4F48F-05E2-4722-B031-82FF2AC7CBE0}" destId="{49612219-54EA-4B32-9261-F9EF1C95F7F3}" srcOrd="2" destOrd="0" presId="urn:microsoft.com/office/officeart/2005/8/layout/gear1"/>
    <dgm:cxn modelId="{8BB33D1D-8786-4391-A5B3-EFF5C91F9B1B}" type="presParOf" srcId="{16D4F48F-05E2-4722-B031-82FF2AC7CBE0}" destId="{A9EBE5A5-C389-45D7-B2F7-DA86DD4E5488}" srcOrd="3" destOrd="0" presId="urn:microsoft.com/office/officeart/2005/8/layout/gear1"/>
    <dgm:cxn modelId="{480BD5A3-F550-4A04-9F07-7EB2696A8E2B}" type="presParOf" srcId="{16D4F48F-05E2-4722-B031-82FF2AC7CBE0}" destId="{5E762078-2D92-495D-B36B-70E29B73E0AB}" srcOrd="4" destOrd="0" presId="urn:microsoft.com/office/officeart/2005/8/layout/gear1"/>
    <dgm:cxn modelId="{66DCCE28-2D93-4D53-8D2D-3EE8C534DA51}" type="presParOf" srcId="{16D4F48F-05E2-4722-B031-82FF2AC7CBE0}" destId="{BBAC9ED9-E5E6-4F29-868A-795200BE26DE}" srcOrd="5" destOrd="0" presId="urn:microsoft.com/office/officeart/2005/8/layout/gear1"/>
    <dgm:cxn modelId="{0C7D41A0-8744-492A-BDD9-2DC648AB08F9}" type="presParOf" srcId="{16D4F48F-05E2-4722-B031-82FF2AC7CBE0}" destId="{87F6E066-22A2-4845-B832-3F620F2CCA64}" srcOrd="6" destOrd="0" presId="urn:microsoft.com/office/officeart/2005/8/layout/gear1"/>
    <dgm:cxn modelId="{0A3F6EC9-6A08-47FE-A9C7-5167E1F8B7B2}" type="presParOf" srcId="{16D4F48F-05E2-4722-B031-82FF2AC7CBE0}" destId="{CC05ADE6-F4B9-4933-8DDD-53DE176B5BE6}" srcOrd="7" destOrd="0" presId="urn:microsoft.com/office/officeart/2005/8/layout/gear1"/>
    <dgm:cxn modelId="{9F28CEBB-1027-41F0-A998-E3416FE66117}" type="presParOf" srcId="{16D4F48F-05E2-4722-B031-82FF2AC7CBE0}" destId="{31754E99-0E99-4F1E-B91E-0EE273AC8241}" srcOrd="8" destOrd="0" presId="urn:microsoft.com/office/officeart/2005/8/layout/gear1"/>
    <dgm:cxn modelId="{9F3E140A-07E1-475B-88DC-ECADF4094CF0}" type="presParOf" srcId="{16D4F48F-05E2-4722-B031-82FF2AC7CBE0}" destId="{7BDF7E0C-23DA-43ED-932E-0F7AACA8CF40}" srcOrd="9" destOrd="0" presId="urn:microsoft.com/office/officeart/2005/8/layout/gear1"/>
    <dgm:cxn modelId="{D2665FBC-1136-4C4A-A1DF-227E458B9B76}" type="presParOf" srcId="{16D4F48F-05E2-4722-B031-82FF2AC7CBE0}" destId="{E1EA8425-0704-4C09-884F-C8DAE9451A7D}" srcOrd="10" destOrd="0" presId="urn:microsoft.com/office/officeart/2005/8/layout/gear1"/>
    <dgm:cxn modelId="{F8378A31-86B8-4643-BF62-75B0D98978E1}" type="presParOf" srcId="{16D4F48F-05E2-4722-B031-82FF2AC7CBE0}" destId="{465371BC-C51D-40F1-808B-E1079A4D7A32}" srcOrd="11" destOrd="0" presId="urn:microsoft.com/office/officeart/2005/8/layout/gear1"/>
    <dgm:cxn modelId="{35529BCE-AA23-4CEE-8382-44C84453FA91}" type="presParOf" srcId="{16D4F48F-05E2-4722-B031-82FF2AC7CBE0}" destId="{A861EBF1-ACB0-4483-8871-E2ED5342F1E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E160B1-E4B9-46F8-80CD-35B1BA1FAB67}" type="doc">
      <dgm:prSet loTypeId="urn:microsoft.com/office/officeart/2005/8/layout/gear1" loCatId="cycle" qsTypeId="urn:microsoft.com/office/officeart/2005/8/quickstyle/simple1" qsCatId="simple" csTypeId="urn:microsoft.com/office/officeart/2005/8/colors/colorful1" csCatId="colorful" phldr="1"/>
      <dgm:spPr/>
    </dgm:pt>
    <dgm:pt modelId="{65B0B4FC-730A-498D-A0A7-198257489ACD}">
      <dgm:prSet phldrT="[Text]"/>
      <dgm:spPr/>
      <dgm:t>
        <a:bodyPr/>
        <a:lstStyle/>
        <a:p>
          <a:r>
            <a:rPr lang="en-AU" dirty="0" smtClean="0"/>
            <a:t>Knowledge Representation</a:t>
          </a:r>
          <a:endParaRPr lang="en-AU" dirty="0"/>
        </a:p>
      </dgm:t>
    </dgm:pt>
    <dgm:pt modelId="{B8695D26-48D9-4AA8-B792-0FA009170813}" type="parTrans" cxnId="{F09B04A4-A8C7-4C72-966F-B822BF27E9C4}">
      <dgm:prSet/>
      <dgm:spPr/>
      <dgm:t>
        <a:bodyPr/>
        <a:lstStyle/>
        <a:p>
          <a:endParaRPr lang="en-AU"/>
        </a:p>
      </dgm:t>
    </dgm:pt>
    <dgm:pt modelId="{9A881F18-257E-4BF3-AA02-CA9BF3D47C46}" type="sibTrans" cxnId="{F09B04A4-A8C7-4C72-966F-B822BF27E9C4}">
      <dgm:prSet/>
      <dgm:spPr/>
      <dgm:t>
        <a:bodyPr/>
        <a:lstStyle/>
        <a:p>
          <a:endParaRPr lang="en-AU"/>
        </a:p>
      </dgm:t>
    </dgm:pt>
    <dgm:pt modelId="{DE5562C0-273D-4A1F-ACED-C0B00E549F36}">
      <dgm:prSet phldrT="[Text]"/>
      <dgm:spPr/>
      <dgm:t>
        <a:bodyPr/>
        <a:lstStyle/>
        <a:p>
          <a:r>
            <a:rPr lang="en-AU" dirty="0" smtClean="0"/>
            <a:t>Machine Learning</a:t>
          </a:r>
          <a:endParaRPr lang="en-AU" dirty="0"/>
        </a:p>
      </dgm:t>
    </dgm:pt>
    <dgm:pt modelId="{6075DE86-739A-40E5-99F6-75D62753F712}" type="parTrans" cxnId="{AAFA9F94-286D-4EDC-84CF-489238DFA8D1}">
      <dgm:prSet/>
      <dgm:spPr/>
      <dgm:t>
        <a:bodyPr/>
        <a:lstStyle/>
        <a:p>
          <a:endParaRPr lang="en-AU"/>
        </a:p>
      </dgm:t>
    </dgm:pt>
    <dgm:pt modelId="{AC9163F7-F3A0-414C-B4F1-08EDECFD882E}" type="sibTrans" cxnId="{AAFA9F94-286D-4EDC-84CF-489238DFA8D1}">
      <dgm:prSet/>
      <dgm:spPr/>
      <dgm:t>
        <a:bodyPr/>
        <a:lstStyle/>
        <a:p>
          <a:endParaRPr lang="en-AU"/>
        </a:p>
      </dgm:t>
    </dgm:pt>
    <dgm:pt modelId="{815021E2-3E61-4034-8306-BF2996571586}">
      <dgm:prSet phldrT="[Text]"/>
      <dgm:spPr/>
      <dgm:t>
        <a:bodyPr/>
        <a:lstStyle/>
        <a:p>
          <a:r>
            <a:rPr lang="en-AU" dirty="0" smtClean="0"/>
            <a:t>Computational Linguistic</a:t>
          </a:r>
          <a:endParaRPr lang="en-AU" dirty="0"/>
        </a:p>
      </dgm:t>
    </dgm:pt>
    <dgm:pt modelId="{B41F7CA0-01EB-4BD6-AA82-58788059B825}" type="parTrans" cxnId="{3526A0D6-46C3-4B66-A47C-6294B9834B03}">
      <dgm:prSet/>
      <dgm:spPr/>
      <dgm:t>
        <a:bodyPr/>
        <a:lstStyle/>
        <a:p>
          <a:endParaRPr lang="en-AU"/>
        </a:p>
      </dgm:t>
    </dgm:pt>
    <dgm:pt modelId="{84F8989F-9866-4D89-80DD-C19F03B68FB4}" type="sibTrans" cxnId="{3526A0D6-46C3-4B66-A47C-6294B9834B03}">
      <dgm:prSet/>
      <dgm:spPr/>
      <dgm:t>
        <a:bodyPr/>
        <a:lstStyle/>
        <a:p>
          <a:endParaRPr lang="en-AU"/>
        </a:p>
      </dgm:t>
    </dgm:pt>
    <dgm:pt modelId="{16D4F48F-05E2-4722-B031-82FF2AC7CBE0}" type="pres">
      <dgm:prSet presAssocID="{76E160B1-E4B9-46F8-80CD-35B1BA1FAB67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ADEACB4-3D1E-40AA-A8E5-5741D8D2AD7B}" type="pres">
      <dgm:prSet presAssocID="{65B0B4FC-730A-498D-A0A7-198257489ACD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1685BA4B-1A55-403A-8F37-68A4B35E333A}" type="pres">
      <dgm:prSet presAssocID="{65B0B4FC-730A-498D-A0A7-198257489ACD}" presName="gear1srcNode" presStyleLbl="node1" presStyleIdx="0" presStyleCnt="3"/>
      <dgm:spPr/>
      <dgm:t>
        <a:bodyPr/>
        <a:lstStyle/>
        <a:p>
          <a:endParaRPr lang="en-AU"/>
        </a:p>
      </dgm:t>
    </dgm:pt>
    <dgm:pt modelId="{49612219-54EA-4B32-9261-F9EF1C95F7F3}" type="pres">
      <dgm:prSet presAssocID="{65B0B4FC-730A-498D-A0A7-198257489ACD}" presName="gear1dstNode" presStyleLbl="node1" presStyleIdx="0" presStyleCnt="3"/>
      <dgm:spPr/>
      <dgm:t>
        <a:bodyPr/>
        <a:lstStyle/>
        <a:p>
          <a:endParaRPr lang="en-AU"/>
        </a:p>
      </dgm:t>
    </dgm:pt>
    <dgm:pt modelId="{A9EBE5A5-C389-45D7-B2F7-DA86DD4E5488}" type="pres">
      <dgm:prSet presAssocID="{DE5562C0-273D-4A1F-ACED-C0B00E549F36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E762078-2D92-495D-B36B-70E29B73E0AB}" type="pres">
      <dgm:prSet presAssocID="{DE5562C0-273D-4A1F-ACED-C0B00E549F36}" presName="gear2srcNode" presStyleLbl="node1" presStyleIdx="1" presStyleCnt="3"/>
      <dgm:spPr/>
      <dgm:t>
        <a:bodyPr/>
        <a:lstStyle/>
        <a:p>
          <a:endParaRPr lang="en-AU"/>
        </a:p>
      </dgm:t>
    </dgm:pt>
    <dgm:pt modelId="{BBAC9ED9-E5E6-4F29-868A-795200BE26DE}" type="pres">
      <dgm:prSet presAssocID="{DE5562C0-273D-4A1F-ACED-C0B00E549F36}" presName="gear2dstNode" presStyleLbl="node1" presStyleIdx="1" presStyleCnt="3"/>
      <dgm:spPr/>
      <dgm:t>
        <a:bodyPr/>
        <a:lstStyle/>
        <a:p>
          <a:endParaRPr lang="en-AU"/>
        </a:p>
      </dgm:t>
    </dgm:pt>
    <dgm:pt modelId="{87F6E066-22A2-4845-B832-3F620F2CCA64}" type="pres">
      <dgm:prSet presAssocID="{815021E2-3E61-4034-8306-BF2996571586}" presName="gear3" presStyleLbl="node1" presStyleIdx="2" presStyleCnt="3"/>
      <dgm:spPr/>
      <dgm:t>
        <a:bodyPr/>
        <a:lstStyle/>
        <a:p>
          <a:endParaRPr lang="en-AU"/>
        </a:p>
      </dgm:t>
    </dgm:pt>
    <dgm:pt modelId="{CC05ADE6-F4B9-4933-8DDD-53DE176B5BE6}" type="pres">
      <dgm:prSet presAssocID="{815021E2-3E61-4034-8306-BF2996571586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31754E99-0E99-4F1E-B91E-0EE273AC8241}" type="pres">
      <dgm:prSet presAssocID="{815021E2-3E61-4034-8306-BF2996571586}" presName="gear3srcNode" presStyleLbl="node1" presStyleIdx="2" presStyleCnt="3"/>
      <dgm:spPr/>
      <dgm:t>
        <a:bodyPr/>
        <a:lstStyle/>
        <a:p>
          <a:endParaRPr lang="en-AU"/>
        </a:p>
      </dgm:t>
    </dgm:pt>
    <dgm:pt modelId="{7BDF7E0C-23DA-43ED-932E-0F7AACA8CF40}" type="pres">
      <dgm:prSet presAssocID="{815021E2-3E61-4034-8306-BF2996571586}" presName="gear3dstNode" presStyleLbl="node1" presStyleIdx="2" presStyleCnt="3"/>
      <dgm:spPr/>
      <dgm:t>
        <a:bodyPr/>
        <a:lstStyle/>
        <a:p>
          <a:endParaRPr lang="en-AU"/>
        </a:p>
      </dgm:t>
    </dgm:pt>
    <dgm:pt modelId="{E1EA8425-0704-4C09-884F-C8DAE9451A7D}" type="pres">
      <dgm:prSet presAssocID="{9A881F18-257E-4BF3-AA02-CA9BF3D47C46}" presName="connector1" presStyleLbl="sibTrans2D1" presStyleIdx="0" presStyleCnt="3"/>
      <dgm:spPr/>
      <dgm:t>
        <a:bodyPr/>
        <a:lstStyle/>
        <a:p>
          <a:endParaRPr lang="en-AU"/>
        </a:p>
      </dgm:t>
    </dgm:pt>
    <dgm:pt modelId="{465371BC-C51D-40F1-808B-E1079A4D7A32}" type="pres">
      <dgm:prSet presAssocID="{AC9163F7-F3A0-414C-B4F1-08EDECFD882E}" presName="connector2" presStyleLbl="sibTrans2D1" presStyleIdx="1" presStyleCnt="3"/>
      <dgm:spPr/>
      <dgm:t>
        <a:bodyPr/>
        <a:lstStyle/>
        <a:p>
          <a:endParaRPr lang="en-AU"/>
        </a:p>
      </dgm:t>
    </dgm:pt>
    <dgm:pt modelId="{A861EBF1-ACB0-4483-8871-E2ED5342F1EE}" type="pres">
      <dgm:prSet presAssocID="{84F8989F-9866-4D89-80DD-C19F03B68FB4}" presName="connector3" presStyleLbl="sibTrans2D1" presStyleIdx="2" presStyleCnt="3"/>
      <dgm:spPr/>
      <dgm:t>
        <a:bodyPr/>
        <a:lstStyle/>
        <a:p>
          <a:endParaRPr lang="en-AU"/>
        </a:p>
      </dgm:t>
    </dgm:pt>
  </dgm:ptLst>
  <dgm:cxnLst>
    <dgm:cxn modelId="{50AB745C-C4D0-47B8-B078-BA39AACBD2B9}" type="presOf" srcId="{DE5562C0-273D-4A1F-ACED-C0B00E549F36}" destId="{BBAC9ED9-E5E6-4F29-868A-795200BE26DE}" srcOrd="2" destOrd="0" presId="urn:microsoft.com/office/officeart/2005/8/layout/gear1"/>
    <dgm:cxn modelId="{A24430F0-1BDC-48B0-AA09-4A68812F73BB}" type="presOf" srcId="{DE5562C0-273D-4A1F-ACED-C0B00E549F36}" destId="{5E762078-2D92-495D-B36B-70E29B73E0AB}" srcOrd="1" destOrd="0" presId="urn:microsoft.com/office/officeart/2005/8/layout/gear1"/>
    <dgm:cxn modelId="{0D17CD1D-BC13-4B9D-8924-50922C305353}" type="presOf" srcId="{DE5562C0-273D-4A1F-ACED-C0B00E549F36}" destId="{A9EBE5A5-C389-45D7-B2F7-DA86DD4E5488}" srcOrd="0" destOrd="0" presId="urn:microsoft.com/office/officeart/2005/8/layout/gear1"/>
    <dgm:cxn modelId="{F09B04A4-A8C7-4C72-966F-B822BF27E9C4}" srcId="{76E160B1-E4B9-46F8-80CD-35B1BA1FAB67}" destId="{65B0B4FC-730A-498D-A0A7-198257489ACD}" srcOrd="0" destOrd="0" parTransId="{B8695D26-48D9-4AA8-B792-0FA009170813}" sibTransId="{9A881F18-257E-4BF3-AA02-CA9BF3D47C46}"/>
    <dgm:cxn modelId="{C2C87FC2-8415-436C-8D81-F0472F70DA98}" type="presOf" srcId="{76E160B1-E4B9-46F8-80CD-35B1BA1FAB67}" destId="{16D4F48F-05E2-4722-B031-82FF2AC7CBE0}" srcOrd="0" destOrd="0" presId="urn:microsoft.com/office/officeart/2005/8/layout/gear1"/>
    <dgm:cxn modelId="{AAFA9F94-286D-4EDC-84CF-489238DFA8D1}" srcId="{76E160B1-E4B9-46F8-80CD-35B1BA1FAB67}" destId="{DE5562C0-273D-4A1F-ACED-C0B00E549F36}" srcOrd="1" destOrd="0" parTransId="{6075DE86-739A-40E5-99F6-75D62753F712}" sibTransId="{AC9163F7-F3A0-414C-B4F1-08EDECFD882E}"/>
    <dgm:cxn modelId="{E04A323B-8A8B-458C-90F4-60CD1BD42AA3}" type="presOf" srcId="{815021E2-3E61-4034-8306-BF2996571586}" destId="{87F6E066-22A2-4845-B832-3F620F2CCA64}" srcOrd="0" destOrd="0" presId="urn:microsoft.com/office/officeart/2005/8/layout/gear1"/>
    <dgm:cxn modelId="{A7591368-BE51-4BC3-B777-216452E8065F}" type="presOf" srcId="{65B0B4FC-730A-498D-A0A7-198257489ACD}" destId="{49612219-54EA-4B32-9261-F9EF1C95F7F3}" srcOrd="2" destOrd="0" presId="urn:microsoft.com/office/officeart/2005/8/layout/gear1"/>
    <dgm:cxn modelId="{C46771B7-5348-49E4-9DFF-E9D5965828DE}" type="presOf" srcId="{815021E2-3E61-4034-8306-BF2996571586}" destId="{31754E99-0E99-4F1E-B91E-0EE273AC8241}" srcOrd="2" destOrd="0" presId="urn:microsoft.com/office/officeart/2005/8/layout/gear1"/>
    <dgm:cxn modelId="{0E9D414B-5C1A-4CA6-9948-F7423C3F0AC0}" type="presOf" srcId="{84F8989F-9866-4D89-80DD-C19F03B68FB4}" destId="{A861EBF1-ACB0-4483-8871-E2ED5342F1EE}" srcOrd="0" destOrd="0" presId="urn:microsoft.com/office/officeart/2005/8/layout/gear1"/>
    <dgm:cxn modelId="{AA8D330D-3DF1-4F98-B03E-4CC9A367765B}" type="presOf" srcId="{815021E2-3E61-4034-8306-BF2996571586}" destId="{7BDF7E0C-23DA-43ED-932E-0F7AACA8CF40}" srcOrd="3" destOrd="0" presId="urn:microsoft.com/office/officeart/2005/8/layout/gear1"/>
    <dgm:cxn modelId="{4FD0A941-E354-4A48-85C5-45EE54E2DBC3}" type="presOf" srcId="{AC9163F7-F3A0-414C-B4F1-08EDECFD882E}" destId="{465371BC-C51D-40F1-808B-E1079A4D7A32}" srcOrd="0" destOrd="0" presId="urn:microsoft.com/office/officeart/2005/8/layout/gear1"/>
    <dgm:cxn modelId="{ACD9A714-D44B-4428-99B8-BEA2C44FCFE1}" type="presOf" srcId="{65B0B4FC-730A-498D-A0A7-198257489ACD}" destId="{1685BA4B-1A55-403A-8F37-68A4B35E333A}" srcOrd="1" destOrd="0" presId="urn:microsoft.com/office/officeart/2005/8/layout/gear1"/>
    <dgm:cxn modelId="{30CE343B-8D99-41F2-AF7E-E688042F9692}" type="presOf" srcId="{9A881F18-257E-4BF3-AA02-CA9BF3D47C46}" destId="{E1EA8425-0704-4C09-884F-C8DAE9451A7D}" srcOrd="0" destOrd="0" presId="urn:microsoft.com/office/officeart/2005/8/layout/gear1"/>
    <dgm:cxn modelId="{3526A0D6-46C3-4B66-A47C-6294B9834B03}" srcId="{76E160B1-E4B9-46F8-80CD-35B1BA1FAB67}" destId="{815021E2-3E61-4034-8306-BF2996571586}" srcOrd="2" destOrd="0" parTransId="{B41F7CA0-01EB-4BD6-AA82-58788059B825}" sibTransId="{84F8989F-9866-4D89-80DD-C19F03B68FB4}"/>
    <dgm:cxn modelId="{FA163852-0E01-42B2-8023-B7239F69C85D}" type="presOf" srcId="{815021E2-3E61-4034-8306-BF2996571586}" destId="{CC05ADE6-F4B9-4933-8DDD-53DE176B5BE6}" srcOrd="1" destOrd="0" presId="urn:microsoft.com/office/officeart/2005/8/layout/gear1"/>
    <dgm:cxn modelId="{F43D228E-5D7F-4DB6-ACBD-027642704FCA}" type="presOf" srcId="{65B0B4FC-730A-498D-A0A7-198257489ACD}" destId="{AADEACB4-3D1E-40AA-A8E5-5741D8D2AD7B}" srcOrd="0" destOrd="0" presId="urn:microsoft.com/office/officeart/2005/8/layout/gear1"/>
    <dgm:cxn modelId="{1624D75D-2B2A-4384-8BBB-41CF9100E48B}" type="presParOf" srcId="{16D4F48F-05E2-4722-B031-82FF2AC7CBE0}" destId="{AADEACB4-3D1E-40AA-A8E5-5741D8D2AD7B}" srcOrd="0" destOrd="0" presId="urn:microsoft.com/office/officeart/2005/8/layout/gear1"/>
    <dgm:cxn modelId="{F2D8F70A-5660-4FA8-9B1C-83E6E7885E59}" type="presParOf" srcId="{16D4F48F-05E2-4722-B031-82FF2AC7CBE0}" destId="{1685BA4B-1A55-403A-8F37-68A4B35E333A}" srcOrd="1" destOrd="0" presId="urn:microsoft.com/office/officeart/2005/8/layout/gear1"/>
    <dgm:cxn modelId="{A9B8876F-05CD-4EB4-8739-4C1ED323C23E}" type="presParOf" srcId="{16D4F48F-05E2-4722-B031-82FF2AC7CBE0}" destId="{49612219-54EA-4B32-9261-F9EF1C95F7F3}" srcOrd="2" destOrd="0" presId="urn:microsoft.com/office/officeart/2005/8/layout/gear1"/>
    <dgm:cxn modelId="{84A959B8-B5FD-440C-93B9-C99760C13577}" type="presParOf" srcId="{16D4F48F-05E2-4722-B031-82FF2AC7CBE0}" destId="{A9EBE5A5-C389-45D7-B2F7-DA86DD4E5488}" srcOrd="3" destOrd="0" presId="urn:microsoft.com/office/officeart/2005/8/layout/gear1"/>
    <dgm:cxn modelId="{96DFD9BA-DEA2-41A0-A355-ADBBB2E61CAD}" type="presParOf" srcId="{16D4F48F-05E2-4722-B031-82FF2AC7CBE0}" destId="{5E762078-2D92-495D-B36B-70E29B73E0AB}" srcOrd="4" destOrd="0" presId="urn:microsoft.com/office/officeart/2005/8/layout/gear1"/>
    <dgm:cxn modelId="{FD577519-FBA5-4B4A-A56D-B260586601CE}" type="presParOf" srcId="{16D4F48F-05E2-4722-B031-82FF2AC7CBE0}" destId="{BBAC9ED9-E5E6-4F29-868A-795200BE26DE}" srcOrd="5" destOrd="0" presId="urn:microsoft.com/office/officeart/2005/8/layout/gear1"/>
    <dgm:cxn modelId="{16B36488-6253-497E-83C1-516B507F8EBF}" type="presParOf" srcId="{16D4F48F-05E2-4722-B031-82FF2AC7CBE0}" destId="{87F6E066-22A2-4845-B832-3F620F2CCA64}" srcOrd="6" destOrd="0" presId="urn:microsoft.com/office/officeart/2005/8/layout/gear1"/>
    <dgm:cxn modelId="{16EA2049-5E11-49C3-9EDE-5091CA77D457}" type="presParOf" srcId="{16D4F48F-05E2-4722-B031-82FF2AC7CBE0}" destId="{CC05ADE6-F4B9-4933-8DDD-53DE176B5BE6}" srcOrd="7" destOrd="0" presId="urn:microsoft.com/office/officeart/2005/8/layout/gear1"/>
    <dgm:cxn modelId="{7C70D799-B1AD-463B-9B5C-A9B04CBA5924}" type="presParOf" srcId="{16D4F48F-05E2-4722-B031-82FF2AC7CBE0}" destId="{31754E99-0E99-4F1E-B91E-0EE273AC8241}" srcOrd="8" destOrd="0" presId="urn:microsoft.com/office/officeart/2005/8/layout/gear1"/>
    <dgm:cxn modelId="{101A7DDC-EEB4-4993-AD83-CED2832275D3}" type="presParOf" srcId="{16D4F48F-05E2-4722-B031-82FF2AC7CBE0}" destId="{7BDF7E0C-23DA-43ED-932E-0F7AACA8CF40}" srcOrd="9" destOrd="0" presId="urn:microsoft.com/office/officeart/2005/8/layout/gear1"/>
    <dgm:cxn modelId="{420592CE-5C20-43F3-921D-E02953176CC6}" type="presParOf" srcId="{16D4F48F-05E2-4722-B031-82FF2AC7CBE0}" destId="{E1EA8425-0704-4C09-884F-C8DAE9451A7D}" srcOrd="10" destOrd="0" presId="urn:microsoft.com/office/officeart/2005/8/layout/gear1"/>
    <dgm:cxn modelId="{3C66A9D0-CC59-4977-90E5-4E888EC4BA1F}" type="presParOf" srcId="{16D4F48F-05E2-4722-B031-82FF2AC7CBE0}" destId="{465371BC-C51D-40F1-808B-E1079A4D7A32}" srcOrd="11" destOrd="0" presId="urn:microsoft.com/office/officeart/2005/8/layout/gear1"/>
    <dgm:cxn modelId="{24623B64-A58A-4DE7-9BEE-5F7F62333869}" type="presParOf" srcId="{16D4F48F-05E2-4722-B031-82FF2AC7CBE0}" destId="{A861EBF1-ACB0-4483-8871-E2ED5342F1E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E160B1-E4B9-46F8-80CD-35B1BA1FAB67}" type="doc">
      <dgm:prSet loTypeId="urn:microsoft.com/office/officeart/2005/8/layout/gear1" loCatId="cycle" qsTypeId="urn:microsoft.com/office/officeart/2005/8/quickstyle/simple1" qsCatId="simple" csTypeId="urn:microsoft.com/office/officeart/2005/8/colors/colorful1" csCatId="colorful" phldr="1"/>
      <dgm:spPr/>
    </dgm:pt>
    <dgm:pt modelId="{65B0B4FC-730A-498D-A0A7-198257489ACD}">
      <dgm:prSet phldrT="[Text]"/>
      <dgm:spPr/>
      <dgm:t>
        <a:bodyPr/>
        <a:lstStyle/>
        <a:p>
          <a:r>
            <a:rPr lang="en-AU" dirty="0" smtClean="0"/>
            <a:t>Knowledge Representation</a:t>
          </a:r>
          <a:endParaRPr lang="en-AU" dirty="0"/>
        </a:p>
      </dgm:t>
    </dgm:pt>
    <dgm:pt modelId="{B8695D26-48D9-4AA8-B792-0FA009170813}" type="parTrans" cxnId="{F09B04A4-A8C7-4C72-966F-B822BF27E9C4}">
      <dgm:prSet/>
      <dgm:spPr/>
      <dgm:t>
        <a:bodyPr/>
        <a:lstStyle/>
        <a:p>
          <a:endParaRPr lang="en-AU"/>
        </a:p>
      </dgm:t>
    </dgm:pt>
    <dgm:pt modelId="{9A881F18-257E-4BF3-AA02-CA9BF3D47C46}" type="sibTrans" cxnId="{F09B04A4-A8C7-4C72-966F-B822BF27E9C4}">
      <dgm:prSet/>
      <dgm:spPr/>
      <dgm:t>
        <a:bodyPr/>
        <a:lstStyle/>
        <a:p>
          <a:endParaRPr lang="en-AU"/>
        </a:p>
      </dgm:t>
    </dgm:pt>
    <dgm:pt modelId="{DE5562C0-273D-4A1F-ACED-C0B00E549F36}">
      <dgm:prSet phldrT="[Text]"/>
      <dgm:spPr/>
      <dgm:t>
        <a:bodyPr/>
        <a:lstStyle/>
        <a:p>
          <a:r>
            <a:rPr lang="en-AU" dirty="0" smtClean="0"/>
            <a:t>Machine Learning</a:t>
          </a:r>
          <a:endParaRPr lang="en-AU" dirty="0"/>
        </a:p>
      </dgm:t>
    </dgm:pt>
    <dgm:pt modelId="{6075DE86-739A-40E5-99F6-75D62753F712}" type="parTrans" cxnId="{AAFA9F94-286D-4EDC-84CF-489238DFA8D1}">
      <dgm:prSet/>
      <dgm:spPr/>
      <dgm:t>
        <a:bodyPr/>
        <a:lstStyle/>
        <a:p>
          <a:endParaRPr lang="en-AU"/>
        </a:p>
      </dgm:t>
    </dgm:pt>
    <dgm:pt modelId="{AC9163F7-F3A0-414C-B4F1-08EDECFD882E}" type="sibTrans" cxnId="{AAFA9F94-286D-4EDC-84CF-489238DFA8D1}">
      <dgm:prSet/>
      <dgm:spPr/>
      <dgm:t>
        <a:bodyPr/>
        <a:lstStyle/>
        <a:p>
          <a:endParaRPr lang="en-AU"/>
        </a:p>
      </dgm:t>
    </dgm:pt>
    <dgm:pt modelId="{815021E2-3E61-4034-8306-BF2996571586}">
      <dgm:prSet phldrT="[Text]"/>
      <dgm:spPr/>
      <dgm:t>
        <a:bodyPr/>
        <a:lstStyle/>
        <a:p>
          <a:r>
            <a:rPr lang="en-AU" dirty="0" smtClean="0"/>
            <a:t>Computational Linguistic</a:t>
          </a:r>
          <a:endParaRPr lang="en-AU" dirty="0"/>
        </a:p>
      </dgm:t>
    </dgm:pt>
    <dgm:pt modelId="{B41F7CA0-01EB-4BD6-AA82-58788059B825}" type="parTrans" cxnId="{3526A0D6-46C3-4B66-A47C-6294B9834B03}">
      <dgm:prSet/>
      <dgm:spPr/>
      <dgm:t>
        <a:bodyPr/>
        <a:lstStyle/>
        <a:p>
          <a:endParaRPr lang="en-AU"/>
        </a:p>
      </dgm:t>
    </dgm:pt>
    <dgm:pt modelId="{84F8989F-9866-4D89-80DD-C19F03B68FB4}" type="sibTrans" cxnId="{3526A0D6-46C3-4B66-A47C-6294B9834B03}">
      <dgm:prSet/>
      <dgm:spPr/>
      <dgm:t>
        <a:bodyPr/>
        <a:lstStyle/>
        <a:p>
          <a:endParaRPr lang="en-AU"/>
        </a:p>
      </dgm:t>
    </dgm:pt>
    <dgm:pt modelId="{16D4F48F-05E2-4722-B031-82FF2AC7CBE0}" type="pres">
      <dgm:prSet presAssocID="{76E160B1-E4B9-46F8-80CD-35B1BA1FAB67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ADEACB4-3D1E-40AA-A8E5-5741D8D2AD7B}" type="pres">
      <dgm:prSet presAssocID="{65B0B4FC-730A-498D-A0A7-198257489ACD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1685BA4B-1A55-403A-8F37-68A4B35E333A}" type="pres">
      <dgm:prSet presAssocID="{65B0B4FC-730A-498D-A0A7-198257489ACD}" presName="gear1srcNode" presStyleLbl="node1" presStyleIdx="0" presStyleCnt="3"/>
      <dgm:spPr/>
      <dgm:t>
        <a:bodyPr/>
        <a:lstStyle/>
        <a:p>
          <a:endParaRPr lang="en-AU"/>
        </a:p>
      </dgm:t>
    </dgm:pt>
    <dgm:pt modelId="{49612219-54EA-4B32-9261-F9EF1C95F7F3}" type="pres">
      <dgm:prSet presAssocID="{65B0B4FC-730A-498D-A0A7-198257489ACD}" presName="gear1dstNode" presStyleLbl="node1" presStyleIdx="0" presStyleCnt="3"/>
      <dgm:spPr/>
      <dgm:t>
        <a:bodyPr/>
        <a:lstStyle/>
        <a:p>
          <a:endParaRPr lang="en-AU"/>
        </a:p>
      </dgm:t>
    </dgm:pt>
    <dgm:pt modelId="{A9EBE5A5-C389-45D7-B2F7-DA86DD4E5488}" type="pres">
      <dgm:prSet presAssocID="{DE5562C0-273D-4A1F-ACED-C0B00E549F36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E762078-2D92-495D-B36B-70E29B73E0AB}" type="pres">
      <dgm:prSet presAssocID="{DE5562C0-273D-4A1F-ACED-C0B00E549F36}" presName="gear2srcNode" presStyleLbl="node1" presStyleIdx="1" presStyleCnt="3"/>
      <dgm:spPr/>
      <dgm:t>
        <a:bodyPr/>
        <a:lstStyle/>
        <a:p>
          <a:endParaRPr lang="en-AU"/>
        </a:p>
      </dgm:t>
    </dgm:pt>
    <dgm:pt modelId="{BBAC9ED9-E5E6-4F29-868A-795200BE26DE}" type="pres">
      <dgm:prSet presAssocID="{DE5562C0-273D-4A1F-ACED-C0B00E549F36}" presName="gear2dstNode" presStyleLbl="node1" presStyleIdx="1" presStyleCnt="3"/>
      <dgm:spPr/>
      <dgm:t>
        <a:bodyPr/>
        <a:lstStyle/>
        <a:p>
          <a:endParaRPr lang="en-AU"/>
        </a:p>
      </dgm:t>
    </dgm:pt>
    <dgm:pt modelId="{87F6E066-22A2-4845-B832-3F620F2CCA64}" type="pres">
      <dgm:prSet presAssocID="{815021E2-3E61-4034-8306-BF2996571586}" presName="gear3" presStyleLbl="node1" presStyleIdx="2" presStyleCnt="3"/>
      <dgm:spPr/>
      <dgm:t>
        <a:bodyPr/>
        <a:lstStyle/>
        <a:p>
          <a:endParaRPr lang="en-AU"/>
        </a:p>
      </dgm:t>
    </dgm:pt>
    <dgm:pt modelId="{CC05ADE6-F4B9-4933-8DDD-53DE176B5BE6}" type="pres">
      <dgm:prSet presAssocID="{815021E2-3E61-4034-8306-BF2996571586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31754E99-0E99-4F1E-B91E-0EE273AC8241}" type="pres">
      <dgm:prSet presAssocID="{815021E2-3E61-4034-8306-BF2996571586}" presName="gear3srcNode" presStyleLbl="node1" presStyleIdx="2" presStyleCnt="3"/>
      <dgm:spPr/>
      <dgm:t>
        <a:bodyPr/>
        <a:lstStyle/>
        <a:p>
          <a:endParaRPr lang="en-AU"/>
        </a:p>
      </dgm:t>
    </dgm:pt>
    <dgm:pt modelId="{7BDF7E0C-23DA-43ED-932E-0F7AACA8CF40}" type="pres">
      <dgm:prSet presAssocID="{815021E2-3E61-4034-8306-BF2996571586}" presName="gear3dstNode" presStyleLbl="node1" presStyleIdx="2" presStyleCnt="3"/>
      <dgm:spPr/>
      <dgm:t>
        <a:bodyPr/>
        <a:lstStyle/>
        <a:p>
          <a:endParaRPr lang="en-AU"/>
        </a:p>
      </dgm:t>
    </dgm:pt>
    <dgm:pt modelId="{E1EA8425-0704-4C09-884F-C8DAE9451A7D}" type="pres">
      <dgm:prSet presAssocID="{9A881F18-257E-4BF3-AA02-CA9BF3D47C46}" presName="connector1" presStyleLbl="sibTrans2D1" presStyleIdx="0" presStyleCnt="3"/>
      <dgm:spPr/>
      <dgm:t>
        <a:bodyPr/>
        <a:lstStyle/>
        <a:p>
          <a:endParaRPr lang="en-AU"/>
        </a:p>
      </dgm:t>
    </dgm:pt>
    <dgm:pt modelId="{465371BC-C51D-40F1-808B-E1079A4D7A32}" type="pres">
      <dgm:prSet presAssocID="{AC9163F7-F3A0-414C-B4F1-08EDECFD882E}" presName="connector2" presStyleLbl="sibTrans2D1" presStyleIdx="1" presStyleCnt="3"/>
      <dgm:spPr/>
      <dgm:t>
        <a:bodyPr/>
        <a:lstStyle/>
        <a:p>
          <a:endParaRPr lang="en-AU"/>
        </a:p>
      </dgm:t>
    </dgm:pt>
    <dgm:pt modelId="{A861EBF1-ACB0-4483-8871-E2ED5342F1EE}" type="pres">
      <dgm:prSet presAssocID="{84F8989F-9866-4D89-80DD-C19F03B68FB4}" presName="connector3" presStyleLbl="sibTrans2D1" presStyleIdx="2" presStyleCnt="3"/>
      <dgm:spPr/>
      <dgm:t>
        <a:bodyPr/>
        <a:lstStyle/>
        <a:p>
          <a:endParaRPr lang="en-AU"/>
        </a:p>
      </dgm:t>
    </dgm:pt>
  </dgm:ptLst>
  <dgm:cxnLst>
    <dgm:cxn modelId="{9B8E3284-E635-4643-B75F-C7BAE63BE5C3}" type="presOf" srcId="{76E160B1-E4B9-46F8-80CD-35B1BA1FAB67}" destId="{16D4F48F-05E2-4722-B031-82FF2AC7CBE0}" srcOrd="0" destOrd="0" presId="urn:microsoft.com/office/officeart/2005/8/layout/gear1"/>
    <dgm:cxn modelId="{F09B04A4-A8C7-4C72-966F-B822BF27E9C4}" srcId="{76E160B1-E4B9-46F8-80CD-35B1BA1FAB67}" destId="{65B0B4FC-730A-498D-A0A7-198257489ACD}" srcOrd="0" destOrd="0" parTransId="{B8695D26-48D9-4AA8-B792-0FA009170813}" sibTransId="{9A881F18-257E-4BF3-AA02-CA9BF3D47C46}"/>
    <dgm:cxn modelId="{86BDC639-C775-4D33-AD8C-AE5B25CB8DBB}" type="presOf" srcId="{9A881F18-257E-4BF3-AA02-CA9BF3D47C46}" destId="{E1EA8425-0704-4C09-884F-C8DAE9451A7D}" srcOrd="0" destOrd="0" presId="urn:microsoft.com/office/officeart/2005/8/layout/gear1"/>
    <dgm:cxn modelId="{F44FEE6E-082C-48AF-B4E6-797037A7428E}" type="presOf" srcId="{65B0B4FC-730A-498D-A0A7-198257489ACD}" destId="{AADEACB4-3D1E-40AA-A8E5-5741D8D2AD7B}" srcOrd="0" destOrd="0" presId="urn:microsoft.com/office/officeart/2005/8/layout/gear1"/>
    <dgm:cxn modelId="{49E483DE-D3E1-47EB-BD42-A39F499B5802}" type="presOf" srcId="{815021E2-3E61-4034-8306-BF2996571586}" destId="{87F6E066-22A2-4845-B832-3F620F2CCA64}" srcOrd="0" destOrd="0" presId="urn:microsoft.com/office/officeart/2005/8/layout/gear1"/>
    <dgm:cxn modelId="{76ED09FE-31F3-4F01-86C6-28EDB0BF4E2F}" type="presOf" srcId="{65B0B4FC-730A-498D-A0A7-198257489ACD}" destId="{1685BA4B-1A55-403A-8F37-68A4B35E333A}" srcOrd="1" destOrd="0" presId="urn:microsoft.com/office/officeart/2005/8/layout/gear1"/>
    <dgm:cxn modelId="{C9C44CB8-DE06-4043-9FDF-27D2F3610325}" type="presOf" srcId="{815021E2-3E61-4034-8306-BF2996571586}" destId="{31754E99-0E99-4F1E-B91E-0EE273AC8241}" srcOrd="2" destOrd="0" presId="urn:microsoft.com/office/officeart/2005/8/layout/gear1"/>
    <dgm:cxn modelId="{56C0073E-5A26-4D47-81E2-6E3B6EC49CE8}" type="presOf" srcId="{AC9163F7-F3A0-414C-B4F1-08EDECFD882E}" destId="{465371BC-C51D-40F1-808B-E1079A4D7A32}" srcOrd="0" destOrd="0" presId="urn:microsoft.com/office/officeart/2005/8/layout/gear1"/>
    <dgm:cxn modelId="{5559AA1D-EB62-4334-8242-A22B1BD14AE7}" type="presOf" srcId="{815021E2-3E61-4034-8306-BF2996571586}" destId="{CC05ADE6-F4B9-4933-8DDD-53DE176B5BE6}" srcOrd="1" destOrd="0" presId="urn:microsoft.com/office/officeart/2005/8/layout/gear1"/>
    <dgm:cxn modelId="{AAFA9F94-286D-4EDC-84CF-489238DFA8D1}" srcId="{76E160B1-E4B9-46F8-80CD-35B1BA1FAB67}" destId="{DE5562C0-273D-4A1F-ACED-C0B00E549F36}" srcOrd="1" destOrd="0" parTransId="{6075DE86-739A-40E5-99F6-75D62753F712}" sibTransId="{AC9163F7-F3A0-414C-B4F1-08EDECFD882E}"/>
    <dgm:cxn modelId="{5F2FFDB6-969F-4CDC-833C-06E4257572C3}" type="presOf" srcId="{DE5562C0-273D-4A1F-ACED-C0B00E549F36}" destId="{A9EBE5A5-C389-45D7-B2F7-DA86DD4E5488}" srcOrd="0" destOrd="0" presId="urn:microsoft.com/office/officeart/2005/8/layout/gear1"/>
    <dgm:cxn modelId="{486D867B-9B76-40CA-8802-D4D3779068C7}" type="presOf" srcId="{DE5562C0-273D-4A1F-ACED-C0B00E549F36}" destId="{5E762078-2D92-495D-B36B-70E29B73E0AB}" srcOrd="1" destOrd="0" presId="urn:microsoft.com/office/officeart/2005/8/layout/gear1"/>
    <dgm:cxn modelId="{95FFBE64-1382-4C4A-838C-891B59012256}" type="presOf" srcId="{DE5562C0-273D-4A1F-ACED-C0B00E549F36}" destId="{BBAC9ED9-E5E6-4F29-868A-795200BE26DE}" srcOrd="2" destOrd="0" presId="urn:microsoft.com/office/officeart/2005/8/layout/gear1"/>
    <dgm:cxn modelId="{AA64ED8A-B730-40CC-B1D2-6347997A8C33}" type="presOf" srcId="{815021E2-3E61-4034-8306-BF2996571586}" destId="{7BDF7E0C-23DA-43ED-932E-0F7AACA8CF40}" srcOrd="3" destOrd="0" presId="urn:microsoft.com/office/officeart/2005/8/layout/gear1"/>
    <dgm:cxn modelId="{3526A0D6-46C3-4B66-A47C-6294B9834B03}" srcId="{76E160B1-E4B9-46F8-80CD-35B1BA1FAB67}" destId="{815021E2-3E61-4034-8306-BF2996571586}" srcOrd="2" destOrd="0" parTransId="{B41F7CA0-01EB-4BD6-AA82-58788059B825}" sibTransId="{84F8989F-9866-4D89-80DD-C19F03B68FB4}"/>
    <dgm:cxn modelId="{D63BFD0E-47E7-45E9-B920-7077C3C7F75D}" type="presOf" srcId="{84F8989F-9866-4D89-80DD-C19F03B68FB4}" destId="{A861EBF1-ACB0-4483-8871-E2ED5342F1EE}" srcOrd="0" destOrd="0" presId="urn:microsoft.com/office/officeart/2005/8/layout/gear1"/>
    <dgm:cxn modelId="{64E427C0-BC17-427A-819B-DBBBE8780F50}" type="presOf" srcId="{65B0B4FC-730A-498D-A0A7-198257489ACD}" destId="{49612219-54EA-4B32-9261-F9EF1C95F7F3}" srcOrd="2" destOrd="0" presId="urn:microsoft.com/office/officeart/2005/8/layout/gear1"/>
    <dgm:cxn modelId="{5D50FDD7-C6FB-4F50-99DF-A07AA284AA12}" type="presParOf" srcId="{16D4F48F-05E2-4722-B031-82FF2AC7CBE0}" destId="{AADEACB4-3D1E-40AA-A8E5-5741D8D2AD7B}" srcOrd="0" destOrd="0" presId="urn:microsoft.com/office/officeart/2005/8/layout/gear1"/>
    <dgm:cxn modelId="{AA57E2C7-8FFB-4789-A540-4EB14AA8FB5B}" type="presParOf" srcId="{16D4F48F-05E2-4722-B031-82FF2AC7CBE0}" destId="{1685BA4B-1A55-403A-8F37-68A4B35E333A}" srcOrd="1" destOrd="0" presId="urn:microsoft.com/office/officeart/2005/8/layout/gear1"/>
    <dgm:cxn modelId="{7E77D336-BA70-4B1E-AC03-D4DE7D9D9D53}" type="presParOf" srcId="{16D4F48F-05E2-4722-B031-82FF2AC7CBE0}" destId="{49612219-54EA-4B32-9261-F9EF1C95F7F3}" srcOrd="2" destOrd="0" presId="urn:microsoft.com/office/officeart/2005/8/layout/gear1"/>
    <dgm:cxn modelId="{706EBB54-26AA-4539-A78F-6116C964860E}" type="presParOf" srcId="{16D4F48F-05E2-4722-B031-82FF2AC7CBE0}" destId="{A9EBE5A5-C389-45D7-B2F7-DA86DD4E5488}" srcOrd="3" destOrd="0" presId="urn:microsoft.com/office/officeart/2005/8/layout/gear1"/>
    <dgm:cxn modelId="{6D4BC842-FB71-4B5D-8349-59BED60C24CB}" type="presParOf" srcId="{16D4F48F-05E2-4722-B031-82FF2AC7CBE0}" destId="{5E762078-2D92-495D-B36B-70E29B73E0AB}" srcOrd="4" destOrd="0" presId="urn:microsoft.com/office/officeart/2005/8/layout/gear1"/>
    <dgm:cxn modelId="{E83293F9-756B-4BC3-9734-3681D7C3DDFF}" type="presParOf" srcId="{16D4F48F-05E2-4722-B031-82FF2AC7CBE0}" destId="{BBAC9ED9-E5E6-4F29-868A-795200BE26DE}" srcOrd="5" destOrd="0" presId="urn:microsoft.com/office/officeart/2005/8/layout/gear1"/>
    <dgm:cxn modelId="{66525D5A-5CBA-4F74-A488-8F4C10D74F87}" type="presParOf" srcId="{16D4F48F-05E2-4722-B031-82FF2AC7CBE0}" destId="{87F6E066-22A2-4845-B832-3F620F2CCA64}" srcOrd="6" destOrd="0" presId="urn:microsoft.com/office/officeart/2005/8/layout/gear1"/>
    <dgm:cxn modelId="{278549EA-EAB3-4731-A1FD-A9F04BDA7CBC}" type="presParOf" srcId="{16D4F48F-05E2-4722-B031-82FF2AC7CBE0}" destId="{CC05ADE6-F4B9-4933-8DDD-53DE176B5BE6}" srcOrd="7" destOrd="0" presId="urn:microsoft.com/office/officeart/2005/8/layout/gear1"/>
    <dgm:cxn modelId="{62304835-81DD-43EA-9E48-8164CF98D443}" type="presParOf" srcId="{16D4F48F-05E2-4722-B031-82FF2AC7CBE0}" destId="{31754E99-0E99-4F1E-B91E-0EE273AC8241}" srcOrd="8" destOrd="0" presId="urn:microsoft.com/office/officeart/2005/8/layout/gear1"/>
    <dgm:cxn modelId="{4407D7DC-1425-4138-9DA5-54543CD935FB}" type="presParOf" srcId="{16D4F48F-05E2-4722-B031-82FF2AC7CBE0}" destId="{7BDF7E0C-23DA-43ED-932E-0F7AACA8CF40}" srcOrd="9" destOrd="0" presId="urn:microsoft.com/office/officeart/2005/8/layout/gear1"/>
    <dgm:cxn modelId="{D231846F-7137-4C91-BE56-715800EBB61B}" type="presParOf" srcId="{16D4F48F-05E2-4722-B031-82FF2AC7CBE0}" destId="{E1EA8425-0704-4C09-884F-C8DAE9451A7D}" srcOrd="10" destOrd="0" presId="urn:microsoft.com/office/officeart/2005/8/layout/gear1"/>
    <dgm:cxn modelId="{B6184F74-7681-4152-A230-3B55BB74F7EC}" type="presParOf" srcId="{16D4F48F-05E2-4722-B031-82FF2AC7CBE0}" destId="{465371BC-C51D-40F1-808B-E1079A4D7A32}" srcOrd="11" destOrd="0" presId="urn:microsoft.com/office/officeart/2005/8/layout/gear1"/>
    <dgm:cxn modelId="{D9B96273-83BC-441A-A65D-6D75DC9222DC}" type="presParOf" srcId="{16D4F48F-05E2-4722-B031-82FF2AC7CBE0}" destId="{A861EBF1-ACB0-4483-8871-E2ED5342F1E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DEACB4-3D1E-40AA-A8E5-5741D8D2AD7B}">
      <dsp:nvSpPr>
        <dsp:cNvPr id="0" name=""/>
        <dsp:cNvSpPr/>
      </dsp:nvSpPr>
      <dsp:spPr>
        <a:xfrm>
          <a:off x="1673802" y="1458151"/>
          <a:ext cx="1782184" cy="1782184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800" kern="1200" dirty="0" smtClean="0"/>
            <a:t>Knowledge Representation</a:t>
          </a:r>
          <a:endParaRPr lang="en-AU" sz="800" kern="1200" dirty="0"/>
        </a:p>
      </dsp:txBody>
      <dsp:txXfrm>
        <a:off x="2032100" y="1875619"/>
        <a:ext cx="1065588" cy="916079"/>
      </dsp:txXfrm>
    </dsp:sp>
    <dsp:sp modelId="{A9EBE5A5-C389-45D7-B2F7-DA86DD4E5488}">
      <dsp:nvSpPr>
        <dsp:cNvPr id="0" name=""/>
        <dsp:cNvSpPr/>
      </dsp:nvSpPr>
      <dsp:spPr>
        <a:xfrm>
          <a:off x="636895" y="1036907"/>
          <a:ext cx="1296134" cy="1296134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800" kern="1200" dirty="0" smtClean="0"/>
            <a:t>Machine Learning</a:t>
          </a:r>
          <a:endParaRPr lang="en-AU" sz="800" kern="1200" dirty="0"/>
        </a:p>
      </dsp:txBody>
      <dsp:txXfrm>
        <a:off x="963201" y="1365185"/>
        <a:ext cx="643522" cy="639578"/>
      </dsp:txXfrm>
    </dsp:sp>
    <dsp:sp modelId="{87F6E066-22A2-4845-B832-3F620F2CCA64}">
      <dsp:nvSpPr>
        <dsp:cNvPr id="0" name=""/>
        <dsp:cNvSpPr/>
      </dsp:nvSpPr>
      <dsp:spPr>
        <a:xfrm rot="20700000">
          <a:off x="1362862" y="142707"/>
          <a:ext cx="1269947" cy="1269947"/>
        </a:xfrm>
        <a:prstGeom prst="gear6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800" kern="1200" dirty="0" smtClean="0"/>
            <a:t>Computational Linguistic</a:t>
          </a:r>
          <a:endParaRPr lang="en-AU" sz="800" kern="1200" dirty="0"/>
        </a:p>
      </dsp:txBody>
      <dsp:txXfrm rot="-20700000">
        <a:off x="1641399" y="421243"/>
        <a:ext cx="712873" cy="712873"/>
      </dsp:txXfrm>
    </dsp:sp>
    <dsp:sp modelId="{E1EA8425-0704-4C09-884F-C8DAE9451A7D}">
      <dsp:nvSpPr>
        <dsp:cNvPr id="0" name=""/>
        <dsp:cNvSpPr/>
      </dsp:nvSpPr>
      <dsp:spPr>
        <a:xfrm>
          <a:off x="1526577" y="1194967"/>
          <a:ext cx="2281196" cy="2281196"/>
        </a:xfrm>
        <a:prstGeom prst="circularArrow">
          <a:avLst>
            <a:gd name="adj1" fmla="val 4687"/>
            <a:gd name="adj2" fmla="val 299029"/>
            <a:gd name="adj3" fmla="val 2488153"/>
            <a:gd name="adj4" fmla="val 15922996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5371BC-C51D-40F1-808B-E1079A4D7A32}">
      <dsp:nvSpPr>
        <dsp:cNvPr id="0" name=""/>
        <dsp:cNvSpPr/>
      </dsp:nvSpPr>
      <dsp:spPr>
        <a:xfrm>
          <a:off x="407352" y="754215"/>
          <a:ext cx="1657431" cy="165743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61EBF1-ACB0-4483-8871-E2ED5342F1EE}">
      <dsp:nvSpPr>
        <dsp:cNvPr id="0" name=""/>
        <dsp:cNvSpPr/>
      </dsp:nvSpPr>
      <dsp:spPr>
        <a:xfrm>
          <a:off x="1069110" y="-131365"/>
          <a:ext cx="1787045" cy="178704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DEACB4-3D1E-40AA-A8E5-5741D8D2AD7B}">
      <dsp:nvSpPr>
        <dsp:cNvPr id="0" name=""/>
        <dsp:cNvSpPr/>
      </dsp:nvSpPr>
      <dsp:spPr>
        <a:xfrm>
          <a:off x="1673802" y="1458151"/>
          <a:ext cx="1782184" cy="1782184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800" kern="1200" dirty="0" smtClean="0"/>
            <a:t>Knowledge Representation</a:t>
          </a:r>
          <a:endParaRPr lang="en-AU" sz="800" kern="1200" dirty="0"/>
        </a:p>
      </dsp:txBody>
      <dsp:txXfrm>
        <a:off x="2032100" y="1875619"/>
        <a:ext cx="1065588" cy="916079"/>
      </dsp:txXfrm>
    </dsp:sp>
    <dsp:sp modelId="{A9EBE5A5-C389-45D7-B2F7-DA86DD4E5488}">
      <dsp:nvSpPr>
        <dsp:cNvPr id="0" name=""/>
        <dsp:cNvSpPr/>
      </dsp:nvSpPr>
      <dsp:spPr>
        <a:xfrm>
          <a:off x="636895" y="1036907"/>
          <a:ext cx="1296134" cy="1296134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800" kern="1200" dirty="0" smtClean="0"/>
            <a:t>Machine Learning</a:t>
          </a:r>
          <a:endParaRPr lang="en-AU" sz="800" kern="1200" dirty="0"/>
        </a:p>
      </dsp:txBody>
      <dsp:txXfrm>
        <a:off x="963201" y="1365185"/>
        <a:ext cx="643522" cy="639578"/>
      </dsp:txXfrm>
    </dsp:sp>
    <dsp:sp modelId="{87F6E066-22A2-4845-B832-3F620F2CCA64}">
      <dsp:nvSpPr>
        <dsp:cNvPr id="0" name=""/>
        <dsp:cNvSpPr/>
      </dsp:nvSpPr>
      <dsp:spPr>
        <a:xfrm rot="20700000">
          <a:off x="1362862" y="142707"/>
          <a:ext cx="1269947" cy="1269947"/>
        </a:xfrm>
        <a:prstGeom prst="gear6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800" kern="1200" dirty="0" smtClean="0"/>
            <a:t>Computational Linguistic</a:t>
          </a:r>
          <a:endParaRPr lang="en-AU" sz="800" kern="1200" dirty="0"/>
        </a:p>
      </dsp:txBody>
      <dsp:txXfrm rot="-20700000">
        <a:off x="1641399" y="421243"/>
        <a:ext cx="712873" cy="712873"/>
      </dsp:txXfrm>
    </dsp:sp>
    <dsp:sp modelId="{E1EA8425-0704-4C09-884F-C8DAE9451A7D}">
      <dsp:nvSpPr>
        <dsp:cNvPr id="0" name=""/>
        <dsp:cNvSpPr/>
      </dsp:nvSpPr>
      <dsp:spPr>
        <a:xfrm>
          <a:off x="1526577" y="1194967"/>
          <a:ext cx="2281196" cy="2281196"/>
        </a:xfrm>
        <a:prstGeom prst="circularArrow">
          <a:avLst>
            <a:gd name="adj1" fmla="val 4687"/>
            <a:gd name="adj2" fmla="val 299029"/>
            <a:gd name="adj3" fmla="val 2488153"/>
            <a:gd name="adj4" fmla="val 15922996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5371BC-C51D-40F1-808B-E1079A4D7A32}">
      <dsp:nvSpPr>
        <dsp:cNvPr id="0" name=""/>
        <dsp:cNvSpPr/>
      </dsp:nvSpPr>
      <dsp:spPr>
        <a:xfrm>
          <a:off x="407352" y="754215"/>
          <a:ext cx="1657431" cy="165743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61EBF1-ACB0-4483-8871-E2ED5342F1EE}">
      <dsp:nvSpPr>
        <dsp:cNvPr id="0" name=""/>
        <dsp:cNvSpPr/>
      </dsp:nvSpPr>
      <dsp:spPr>
        <a:xfrm>
          <a:off x="1069110" y="-131365"/>
          <a:ext cx="1787045" cy="178704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DEACB4-3D1E-40AA-A8E5-5741D8D2AD7B}">
      <dsp:nvSpPr>
        <dsp:cNvPr id="0" name=""/>
        <dsp:cNvSpPr/>
      </dsp:nvSpPr>
      <dsp:spPr>
        <a:xfrm>
          <a:off x="1673802" y="1458151"/>
          <a:ext cx="1782184" cy="1782184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800" kern="1200" dirty="0" smtClean="0"/>
            <a:t>Knowledge Representation</a:t>
          </a:r>
          <a:endParaRPr lang="en-AU" sz="800" kern="1200" dirty="0"/>
        </a:p>
      </dsp:txBody>
      <dsp:txXfrm>
        <a:off x="2032100" y="1875619"/>
        <a:ext cx="1065588" cy="916079"/>
      </dsp:txXfrm>
    </dsp:sp>
    <dsp:sp modelId="{A9EBE5A5-C389-45D7-B2F7-DA86DD4E5488}">
      <dsp:nvSpPr>
        <dsp:cNvPr id="0" name=""/>
        <dsp:cNvSpPr/>
      </dsp:nvSpPr>
      <dsp:spPr>
        <a:xfrm>
          <a:off x="636895" y="1036907"/>
          <a:ext cx="1296134" cy="1296134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800" kern="1200" dirty="0" smtClean="0"/>
            <a:t>Machine Learning</a:t>
          </a:r>
          <a:endParaRPr lang="en-AU" sz="800" kern="1200" dirty="0"/>
        </a:p>
      </dsp:txBody>
      <dsp:txXfrm>
        <a:off x="963201" y="1365185"/>
        <a:ext cx="643522" cy="639578"/>
      </dsp:txXfrm>
    </dsp:sp>
    <dsp:sp modelId="{87F6E066-22A2-4845-B832-3F620F2CCA64}">
      <dsp:nvSpPr>
        <dsp:cNvPr id="0" name=""/>
        <dsp:cNvSpPr/>
      </dsp:nvSpPr>
      <dsp:spPr>
        <a:xfrm rot="20700000">
          <a:off x="1362862" y="142707"/>
          <a:ext cx="1269947" cy="1269947"/>
        </a:xfrm>
        <a:prstGeom prst="gear6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800" kern="1200" dirty="0" smtClean="0"/>
            <a:t>Computational Linguistic</a:t>
          </a:r>
          <a:endParaRPr lang="en-AU" sz="800" kern="1200" dirty="0"/>
        </a:p>
      </dsp:txBody>
      <dsp:txXfrm rot="-20700000">
        <a:off x="1641399" y="421243"/>
        <a:ext cx="712873" cy="712873"/>
      </dsp:txXfrm>
    </dsp:sp>
    <dsp:sp modelId="{E1EA8425-0704-4C09-884F-C8DAE9451A7D}">
      <dsp:nvSpPr>
        <dsp:cNvPr id="0" name=""/>
        <dsp:cNvSpPr/>
      </dsp:nvSpPr>
      <dsp:spPr>
        <a:xfrm>
          <a:off x="1526577" y="1194967"/>
          <a:ext cx="2281196" cy="2281196"/>
        </a:xfrm>
        <a:prstGeom prst="circularArrow">
          <a:avLst>
            <a:gd name="adj1" fmla="val 4687"/>
            <a:gd name="adj2" fmla="val 299029"/>
            <a:gd name="adj3" fmla="val 2488153"/>
            <a:gd name="adj4" fmla="val 15922996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5371BC-C51D-40F1-808B-E1079A4D7A32}">
      <dsp:nvSpPr>
        <dsp:cNvPr id="0" name=""/>
        <dsp:cNvSpPr/>
      </dsp:nvSpPr>
      <dsp:spPr>
        <a:xfrm>
          <a:off x="407352" y="754215"/>
          <a:ext cx="1657431" cy="165743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61EBF1-ACB0-4483-8871-E2ED5342F1EE}">
      <dsp:nvSpPr>
        <dsp:cNvPr id="0" name=""/>
        <dsp:cNvSpPr/>
      </dsp:nvSpPr>
      <dsp:spPr>
        <a:xfrm>
          <a:off x="1069110" y="-131365"/>
          <a:ext cx="1787045" cy="178704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0BCE51BA-6D86-418C-A45A-0FD03C5923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44CCA1F-BD59-463A-BE45-999C502CB2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9F983-8963-430F-B2FE-D8FDC1974AAB}" type="datetimeFigureOut">
              <a:rPr lang="en-AU" smtClean="0"/>
              <a:t>19/11/2018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F41AC57-05DE-4EA7-B049-827765AF0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B60033D-883F-4CFD-B24C-BAEB75EC98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6B0BA-1498-4B0B-87D1-FA40CDEB00C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49704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9FB91-72B3-463E-8D44-D1889801833E}" type="datetimeFigureOut">
              <a:rPr lang="en-AU" smtClean="0"/>
              <a:t>19/11/2018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B1A01-F464-4F55-8CB9-02B1D999DB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2915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2017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14902-4E65-BA47-899A-12FC3D8E85F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6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 err="1" smtClean="0"/>
              <a:t>iphone</a:t>
            </a:r>
            <a:r>
              <a:rPr lang="en-US" dirty="0" smtClean="0"/>
              <a:t> app, left are the symptoms</a:t>
            </a:r>
            <a:r>
              <a:rPr lang="en-US" baseline="0" dirty="0" smtClean="0"/>
              <a:t> and right is the returned results of possible conditions.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941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Subsumption</a:t>
            </a:r>
            <a:r>
              <a:rPr lang="en-US" dirty="0" smtClean="0"/>
              <a:t>:</a:t>
            </a:r>
            <a:r>
              <a:rPr lang="en-US" baseline="0" dirty="0" smtClean="0"/>
              <a:t> For a word pair (A, B) that are connected, if whenever word A occurs, word B also occur, but not the other way round, in other words, P(A)&lt;P(B), then A is a subclass of B, or B is the super class.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14902-4E65-BA47-899A-12FC3D8E85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97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 therefore we are (1) intensive skills pilot programs to bring new opportunities to market supporting individuals and organisations – and (2) a community of practice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Proactive stance – have impact or be impacted</a:t>
            </a:r>
          </a:p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Industry is supporting us – share knowledge, data, case studies – they recognise the imperative </a:t>
            </a:r>
          </a:p>
          <a:p>
            <a:endParaRPr lang="en-AU" sz="1400" dirty="0"/>
          </a:p>
          <a:p>
            <a:r>
              <a:rPr lang="en-AU" sz="1400" dirty="0"/>
              <a:t>Can’t predict the future but can be prepared</a:t>
            </a:r>
          </a:p>
          <a:p>
            <a:endParaRPr lang="en-AU" sz="1400" dirty="0"/>
          </a:p>
          <a:p>
            <a:r>
              <a:rPr lang="en-AU" sz="14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Profound advances</a:t>
            </a:r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disrupting old ways of working and enabling step changes in productivity.  Jobs, including knowledge work, are being replaced by automation at scale, and those remaining require increased human–machine interaction. </a:t>
            </a:r>
          </a:p>
          <a:p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generation continues to grow exponentially, as every piece of equipment connects.  This explosion of data—combined with </a:t>
            </a:r>
            <a:r>
              <a:rPr lang="en-AU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analytics and machine learning</a:t>
            </a:r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—creates opportunities</a:t>
            </a:r>
          </a:p>
          <a:p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 great improvements in workforce productivity.  E.g. advanced analytics -sift through 1000s of capital projects - isolate a few simple measures that improved engineering productivity &gt;20%.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748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 therefore we are (1) intensive skills pilot programs to bring new opportunities to market supporting individuals and organisations – and (2) a community of practice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Proactive stance – have impact or be impacted</a:t>
            </a:r>
          </a:p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Industry is supporting us – share knowledge, data, case studies – they recognise the imperative </a:t>
            </a:r>
          </a:p>
          <a:p>
            <a:endParaRPr lang="en-AU" sz="1400" dirty="0"/>
          </a:p>
          <a:p>
            <a:r>
              <a:rPr lang="en-AU" sz="1400" dirty="0"/>
              <a:t>Can’t predict the future but can be prepared</a:t>
            </a:r>
          </a:p>
          <a:p>
            <a:endParaRPr lang="en-AU" sz="1400" dirty="0"/>
          </a:p>
          <a:p>
            <a:r>
              <a:rPr lang="en-AU" sz="14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Profound advances</a:t>
            </a:r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disrupting old ways of working and enabling step changes in productivity.  Jobs, including knowledge work, are being replaced by automation at scale, and those remaining require increased human–machine interaction. </a:t>
            </a:r>
          </a:p>
          <a:p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generation continues to grow exponentially, as every piece of equipment connects.  This explosion of data—combined with </a:t>
            </a:r>
            <a:r>
              <a:rPr lang="en-AU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analytics and machine learning</a:t>
            </a:r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—creates opportunities</a:t>
            </a:r>
          </a:p>
          <a:p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 great improvements in workforce productivity.  E.g. advanced analytics -sift through 1000s of capital projects - isolate a few simple measures that improved engineering productivity &gt;20%.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4842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 therefore we are (1) intensive skills pilot programs to bring new opportunities to market supporting individuals and organisations – and (2) a community of practice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Proactive stance – have impact or be impacted</a:t>
            </a:r>
          </a:p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Industry is supporting us – share knowledge, data, case studies – they recognise the imperative </a:t>
            </a:r>
          </a:p>
          <a:p>
            <a:endParaRPr lang="en-AU" sz="1400" dirty="0"/>
          </a:p>
          <a:p>
            <a:r>
              <a:rPr lang="en-AU" sz="1400" dirty="0"/>
              <a:t>Can’t predict the future but can be prepared</a:t>
            </a:r>
          </a:p>
          <a:p>
            <a:endParaRPr lang="en-AU" sz="1400" dirty="0"/>
          </a:p>
          <a:p>
            <a:r>
              <a:rPr lang="en-AU" sz="14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Profound advances</a:t>
            </a:r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disrupting old ways of working and enabling step changes in productivity.  Jobs, including knowledge work, are being replaced by automation at scale, and those remaining require increased human–machine interaction. </a:t>
            </a:r>
          </a:p>
          <a:p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generation continues to grow exponentially, as every piece of equipment connects.  This explosion of data—combined with </a:t>
            </a:r>
            <a:r>
              <a:rPr lang="en-AU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analytics and machine learning</a:t>
            </a:r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—creates opportunities</a:t>
            </a:r>
          </a:p>
          <a:p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 great improvements in workforce productivity.  E.g. advanced analytics -sift through 1000s of capital projects - isolate a few simple measures that improved engineering productivity &gt;20%.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1748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9F635-D2A9-0246-9FEE-AE73252682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67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9F635-D2A9-0246-9FEE-AE73252682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12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9F635-D2A9-0246-9FEE-AE73252682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68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9F635-D2A9-0246-9FEE-AE73252682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74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86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50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124744"/>
            <a:ext cx="9144000" cy="573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467841" y="476325"/>
            <a:ext cx="6048375" cy="5764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 baseline="0">
                <a:solidFill>
                  <a:srgbClr val="27348B"/>
                </a:solidFill>
              </a:defRPr>
            </a:lvl1pPr>
          </a:lstStyle>
          <a:p>
            <a:pPr lvl="0"/>
            <a:r>
              <a:rPr lang="en-AU" dirty="0" smtClean="0"/>
              <a:t>Cover title (optional)</a:t>
            </a:r>
            <a:endParaRPr lang="en-AU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D7DE1A9-329B-734D-93C3-546967996293}" type="slidenum">
              <a:rPr lang="en-AU" smtClean="0"/>
              <a:t>‹#›</a:t>
            </a:fld>
            <a:fld id="{58C04F4F-BEF0-FA41-8AF6-98D76608D8CB}" type="slidenum">
              <a:rPr lang="en-AU" smtClean="0"/>
              <a:t>‹#›</a:t>
            </a:fld>
            <a:r>
              <a:rPr lang="en-AU" dirty="0" smtClean="0"/>
              <a:t>1</a:t>
            </a:r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68312" y="1412777"/>
            <a:ext cx="8208143" cy="482453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220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124744"/>
            <a:ext cx="9144000" cy="573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dirty="0" smtClean="0"/>
              <a:t>1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1412875"/>
            <a:ext cx="8064500" cy="5039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aseline="0"/>
            </a:lvl1pPr>
          </a:lstStyle>
          <a:p>
            <a:pPr lvl="0"/>
            <a:r>
              <a:rPr lang="en-US" dirty="0" smtClean="0"/>
              <a:t>Subheading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5" y="3284984"/>
            <a:ext cx="8064896" cy="936105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</a:lstStyle>
          <a:p>
            <a:pPr lvl="0"/>
            <a:r>
              <a:rPr lang="en-AU" sz="1800" dirty="0" smtClean="0"/>
              <a:t>Bullets</a:t>
            </a:r>
          </a:p>
          <a:p>
            <a:pPr lvl="0"/>
            <a:endParaRPr lang="en-AU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68313" y="5300663"/>
            <a:ext cx="8064500" cy="8646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 baseline="0"/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</a:lstStyle>
          <a:p>
            <a:pPr lvl="0"/>
            <a:r>
              <a:rPr lang="en-AU" dirty="0" smtClean="0"/>
              <a:t>Feature text</a:t>
            </a:r>
            <a:endParaRPr lang="en-A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467841" y="476325"/>
            <a:ext cx="6048375" cy="5764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 baseline="0">
                <a:solidFill>
                  <a:srgbClr val="27348B"/>
                </a:solidFill>
              </a:defRPr>
            </a:lvl1pPr>
          </a:lstStyle>
          <a:p>
            <a:pPr lvl="0"/>
            <a:r>
              <a:rPr lang="en-AU" dirty="0" smtClean="0"/>
              <a:t>Cover title (optional)</a:t>
            </a:r>
            <a:endParaRPr lang="en-AU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468313" y="1989138"/>
            <a:ext cx="8064500" cy="3597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en-AU" b="1" dirty="0" smtClean="0"/>
              <a:t>Body text bold</a:t>
            </a:r>
            <a:endParaRPr lang="en-AU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4" y="2348880"/>
            <a:ext cx="8064500" cy="864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 smtClean="0"/>
              <a:t>Body text</a:t>
            </a:r>
            <a:endParaRPr lang="en-AU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468313" y="4292600"/>
            <a:ext cx="8064500" cy="3605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 baseline="0"/>
            </a:lvl1pPr>
          </a:lstStyle>
          <a:p>
            <a:pPr lvl="0"/>
            <a:r>
              <a:rPr lang="en-US" dirty="0" smtClean="0"/>
              <a:t>Small body text bold</a:t>
            </a:r>
            <a:endParaRPr lang="en-AU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467544" y="4653136"/>
            <a:ext cx="8064500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AU" dirty="0" smtClean="0"/>
              <a:t>Small body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8917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124744"/>
            <a:ext cx="9144000" cy="573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dirty="0" smtClean="0"/>
              <a:t>1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1412875"/>
            <a:ext cx="8064500" cy="5039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aseline="0"/>
            </a:lvl1pPr>
          </a:lstStyle>
          <a:p>
            <a:pPr lvl="0"/>
            <a:r>
              <a:rPr lang="en-US" dirty="0" smtClean="0"/>
              <a:t>Subheading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5" y="3284984"/>
            <a:ext cx="8064896" cy="936105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</a:lstStyle>
          <a:p>
            <a:pPr lvl="0"/>
            <a:r>
              <a:rPr lang="en-AU" sz="1800" dirty="0" smtClean="0"/>
              <a:t>Bullets</a:t>
            </a:r>
          </a:p>
          <a:p>
            <a:pPr lvl="0"/>
            <a:endParaRPr lang="en-AU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68313" y="5300663"/>
            <a:ext cx="8064500" cy="8646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 baseline="0"/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</a:lstStyle>
          <a:p>
            <a:pPr lvl="0"/>
            <a:r>
              <a:rPr lang="en-AU" dirty="0" smtClean="0"/>
              <a:t>Feature text</a:t>
            </a:r>
            <a:endParaRPr lang="en-A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467841" y="476325"/>
            <a:ext cx="6048375" cy="5764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 baseline="0">
                <a:solidFill>
                  <a:srgbClr val="27348B"/>
                </a:solidFill>
              </a:defRPr>
            </a:lvl1pPr>
          </a:lstStyle>
          <a:p>
            <a:pPr lvl="0"/>
            <a:r>
              <a:rPr lang="en-AU" dirty="0" smtClean="0"/>
              <a:t>Cover title (optional)</a:t>
            </a:r>
            <a:endParaRPr lang="en-AU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468313" y="1989138"/>
            <a:ext cx="8064500" cy="3597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en-AU" b="1" dirty="0" smtClean="0"/>
              <a:t>Body text bold</a:t>
            </a:r>
            <a:endParaRPr lang="en-AU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4" y="2348880"/>
            <a:ext cx="8064500" cy="864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 smtClean="0"/>
              <a:t>Body text</a:t>
            </a:r>
            <a:endParaRPr lang="en-AU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468313" y="4292600"/>
            <a:ext cx="8064500" cy="3605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 baseline="0"/>
            </a:lvl1pPr>
          </a:lstStyle>
          <a:p>
            <a:pPr lvl="0"/>
            <a:r>
              <a:rPr lang="en-US" dirty="0" smtClean="0"/>
              <a:t>Small body text bold</a:t>
            </a:r>
            <a:endParaRPr lang="en-AU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467544" y="4653136"/>
            <a:ext cx="8064500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AU" dirty="0" smtClean="0"/>
              <a:t>Small body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4527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124744"/>
            <a:ext cx="9144000" cy="573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dirty="0" smtClean="0"/>
              <a:t>1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1412875"/>
            <a:ext cx="8064500" cy="5039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aseline="0"/>
            </a:lvl1pPr>
          </a:lstStyle>
          <a:p>
            <a:pPr lvl="0"/>
            <a:r>
              <a:rPr lang="en-US" dirty="0" smtClean="0"/>
              <a:t>Subheading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5" y="3284984"/>
            <a:ext cx="8064896" cy="936105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</a:lstStyle>
          <a:p>
            <a:pPr lvl="0"/>
            <a:r>
              <a:rPr lang="en-AU" sz="1800" dirty="0" smtClean="0"/>
              <a:t>Bullets</a:t>
            </a:r>
          </a:p>
          <a:p>
            <a:pPr lvl="0"/>
            <a:endParaRPr lang="en-AU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68313" y="5300663"/>
            <a:ext cx="8064500" cy="8646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 baseline="0"/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</a:lstStyle>
          <a:p>
            <a:pPr lvl="0"/>
            <a:r>
              <a:rPr lang="en-AU" dirty="0" smtClean="0"/>
              <a:t>Feature text</a:t>
            </a:r>
            <a:endParaRPr lang="en-A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467841" y="476325"/>
            <a:ext cx="6048375" cy="5764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 baseline="0">
                <a:solidFill>
                  <a:srgbClr val="27348B"/>
                </a:solidFill>
              </a:defRPr>
            </a:lvl1pPr>
          </a:lstStyle>
          <a:p>
            <a:pPr lvl="0"/>
            <a:r>
              <a:rPr lang="en-AU" dirty="0" smtClean="0"/>
              <a:t>Cover title (optional)</a:t>
            </a:r>
            <a:endParaRPr lang="en-AU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468313" y="1989138"/>
            <a:ext cx="8064500" cy="3597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en-AU" b="1" dirty="0" smtClean="0"/>
              <a:t>Body text bold</a:t>
            </a:r>
            <a:endParaRPr lang="en-AU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4" y="2348880"/>
            <a:ext cx="8064500" cy="864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 smtClean="0"/>
              <a:t>Body text</a:t>
            </a:r>
            <a:endParaRPr lang="en-AU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468313" y="4292600"/>
            <a:ext cx="8064500" cy="3605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 baseline="0"/>
            </a:lvl1pPr>
          </a:lstStyle>
          <a:p>
            <a:pPr lvl="0"/>
            <a:r>
              <a:rPr lang="en-US" dirty="0" smtClean="0"/>
              <a:t>Small body text bold</a:t>
            </a:r>
            <a:endParaRPr lang="en-AU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467544" y="4653136"/>
            <a:ext cx="8064500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AU" dirty="0" smtClean="0"/>
              <a:t>Small body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34081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124744"/>
            <a:ext cx="9144000" cy="573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dirty="0" smtClean="0"/>
              <a:t>1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1412875"/>
            <a:ext cx="8064500" cy="5039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aseline="0"/>
            </a:lvl1pPr>
          </a:lstStyle>
          <a:p>
            <a:pPr lvl="0"/>
            <a:r>
              <a:rPr lang="en-US" dirty="0" smtClean="0"/>
              <a:t>Subheading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5" y="3284984"/>
            <a:ext cx="8064896" cy="936105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</a:lstStyle>
          <a:p>
            <a:pPr lvl="0"/>
            <a:r>
              <a:rPr lang="en-AU" sz="1800" dirty="0" smtClean="0"/>
              <a:t>Bullets</a:t>
            </a:r>
          </a:p>
          <a:p>
            <a:pPr lvl="0"/>
            <a:endParaRPr lang="en-AU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68313" y="5300663"/>
            <a:ext cx="8064500" cy="8646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 baseline="0"/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</a:lstStyle>
          <a:p>
            <a:pPr lvl="0"/>
            <a:r>
              <a:rPr lang="en-AU" dirty="0" smtClean="0"/>
              <a:t>Feature text</a:t>
            </a:r>
            <a:endParaRPr lang="en-A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467841" y="476325"/>
            <a:ext cx="6048375" cy="5764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 baseline="0">
                <a:solidFill>
                  <a:srgbClr val="27348B"/>
                </a:solidFill>
              </a:defRPr>
            </a:lvl1pPr>
          </a:lstStyle>
          <a:p>
            <a:pPr lvl="0"/>
            <a:r>
              <a:rPr lang="en-AU" dirty="0" smtClean="0"/>
              <a:t>Cover title (optional)</a:t>
            </a:r>
            <a:endParaRPr lang="en-AU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468313" y="1989138"/>
            <a:ext cx="8064500" cy="3597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en-AU" b="1" dirty="0" smtClean="0"/>
              <a:t>Body text bold</a:t>
            </a:r>
            <a:endParaRPr lang="en-AU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4" y="2348880"/>
            <a:ext cx="8064500" cy="864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 smtClean="0"/>
              <a:t>Body text</a:t>
            </a:r>
            <a:endParaRPr lang="en-AU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468313" y="4292600"/>
            <a:ext cx="8064500" cy="3605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 baseline="0"/>
            </a:lvl1pPr>
          </a:lstStyle>
          <a:p>
            <a:pPr lvl="0"/>
            <a:r>
              <a:rPr lang="en-US" dirty="0" smtClean="0"/>
              <a:t>Small body text bold</a:t>
            </a:r>
            <a:endParaRPr lang="en-AU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467544" y="4653136"/>
            <a:ext cx="8064500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AU" dirty="0" smtClean="0"/>
              <a:t>Small body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2573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29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8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7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37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55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Internalhead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01613" y="1538655"/>
            <a:ext cx="8599487" cy="467799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01613" y="743203"/>
            <a:ext cx="8599487" cy="674435"/>
          </a:xfrm>
        </p:spPr>
        <p:txBody>
          <a:bodyPr>
            <a:noAutofit/>
          </a:bodyPr>
          <a:lstStyle>
            <a:lvl1pPr algn="l">
              <a:defRPr sz="4000" b="1"/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730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71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42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77007"/>
            <a:ext cx="8229600" cy="740631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B66B8-E8AC-3A48-BD8B-8CC7F06BD453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Internalheader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5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189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neo4j.com/developer/neo4j-desktop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hyperlink" Target="http://rare-technologies.com/word2vec-tutorial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word2vec.googlecode.com/svn/trunk/questions-words.txt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9.emf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144.6.233.15:3000/" TargetMode="External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146.118.65.152:3000/" TargetMode="External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146.118.65.152:3000/" TargetMode="External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7737"/>
          <a:stretch/>
        </p:blipFill>
        <p:spPr>
          <a:xfrm>
            <a:off x="-1" y="0"/>
            <a:ext cx="3352801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85138" y="2018445"/>
            <a:ext cx="4876425" cy="311469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800" dirty="0" smtClean="0">
                <a:solidFill>
                  <a:srgbClr val="212236"/>
                </a:solidFill>
                <a:latin typeface="Open Sans"/>
                <a:cs typeface="Open Sans"/>
              </a:rPr>
              <a:t>Knowledge Discovery from </a:t>
            </a:r>
          </a:p>
          <a:p>
            <a:pPr algn="r">
              <a:lnSpc>
                <a:spcPct val="120000"/>
              </a:lnSpc>
            </a:pPr>
            <a:r>
              <a:rPr lang="en-US" sz="2800" dirty="0" smtClean="0">
                <a:solidFill>
                  <a:srgbClr val="212236"/>
                </a:solidFill>
                <a:latin typeface="Open Sans"/>
                <a:cs typeface="Open Sans"/>
              </a:rPr>
              <a:t>Natural Language Text</a:t>
            </a:r>
          </a:p>
          <a:p>
            <a:pPr algn="r">
              <a:lnSpc>
                <a:spcPct val="120000"/>
              </a:lnSpc>
            </a:pPr>
            <a:endParaRPr lang="en-US" dirty="0">
              <a:solidFill>
                <a:srgbClr val="212236"/>
              </a:solidFill>
              <a:latin typeface="Open Sans"/>
              <a:cs typeface="Open Sans"/>
            </a:endParaRPr>
          </a:p>
          <a:p>
            <a:pPr algn="r">
              <a:lnSpc>
                <a:spcPct val="120000"/>
              </a:lnSpc>
            </a:pPr>
            <a:r>
              <a:rPr lang="en-US" dirty="0" err="1" smtClean="0">
                <a:solidFill>
                  <a:srgbClr val="212236"/>
                </a:solidFill>
                <a:latin typeface="Open Sans"/>
                <a:cs typeface="Open Sans"/>
              </a:rPr>
              <a:t>Dr</a:t>
            </a:r>
            <a:r>
              <a:rPr lang="en-US" dirty="0" smtClean="0">
                <a:solidFill>
                  <a:srgbClr val="212236"/>
                </a:solidFill>
                <a:latin typeface="Open Sans"/>
                <a:cs typeface="Open Sans"/>
              </a:rPr>
              <a:t> Wei Liu</a:t>
            </a:r>
          </a:p>
          <a:p>
            <a:pPr algn="r">
              <a:lnSpc>
                <a:spcPct val="120000"/>
              </a:lnSpc>
            </a:pPr>
            <a:endParaRPr lang="en-US" dirty="0">
              <a:solidFill>
                <a:srgbClr val="212236"/>
              </a:solidFill>
              <a:latin typeface="Open Sans"/>
              <a:cs typeface="Open Sans"/>
            </a:endParaRPr>
          </a:p>
          <a:p>
            <a:pPr algn="r">
              <a:lnSpc>
                <a:spcPct val="120000"/>
              </a:lnSpc>
            </a:pPr>
            <a:r>
              <a:rPr lang="en-US" sz="1800" dirty="0" smtClean="0">
                <a:solidFill>
                  <a:srgbClr val="212236"/>
                </a:solidFill>
                <a:latin typeface="Open Sans"/>
                <a:cs typeface="Open Sans"/>
              </a:rPr>
              <a:t>wei.liu@uwa.edu.au</a:t>
            </a:r>
            <a:endParaRPr lang="en-US" sz="1800" dirty="0" smtClean="0">
              <a:solidFill>
                <a:srgbClr val="212236"/>
              </a:solidFill>
              <a:latin typeface="Open Sans"/>
              <a:cs typeface="Open Sans"/>
            </a:endParaRPr>
          </a:p>
          <a:p>
            <a:pPr algn="r">
              <a:lnSpc>
                <a:spcPct val="120000"/>
              </a:lnSpc>
            </a:pPr>
            <a:r>
              <a:rPr lang="en-US" sz="1600" dirty="0" smtClean="0">
                <a:solidFill>
                  <a:srgbClr val="212236"/>
                </a:solidFill>
                <a:latin typeface="Open Sans"/>
                <a:cs typeface="Open Sans"/>
              </a:rPr>
              <a:t>Computer Science and Software Engineering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DEAB251-389B-449A-8A98-DE3CD290697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72" y="864880"/>
            <a:ext cx="2670028" cy="14798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171" y="5885437"/>
            <a:ext cx="3538171" cy="81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6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Outline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10</a:t>
            </a:fld>
            <a:fld id="{58C04F4F-BEF0-FA41-8AF6-98D76608D8CB}" type="slidenum">
              <a:rPr lang="en-AU" smtClean="0"/>
              <a:t>10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Graphs in knowledge representation</a:t>
            </a:r>
          </a:p>
          <a:p>
            <a:pPr lvl="1"/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Two different sources</a:t>
            </a:r>
          </a:p>
          <a:p>
            <a:pPr lvl="2"/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Knowledge experts (logic based)</a:t>
            </a:r>
          </a:p>
          <a:p>
            <a:pPr lvl="2"/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Knowledge discovery (from natural language texts)</a:t>
            </a:r>
          </a:p>
          <a:p>
            <a:r>
              <a:rPr lang="en-AU" dirty="0" smtClean="0"/>
              <a:t>Ontology learning</a:t>
            </a:r>
          </a:p>
          <a:p>
            <a:pPr lvl="1"/>
            <a:r>
              <a:rPr lang="en-AU" dirty="0" smtClean="0"/>
              <a:t>Entity Extraction</a:t>
            </a:r>
          </a:p>
          <a:p>
            <a:pPr lvl="2"/>
            <a:r>
              <a:rPr lang="en-AU" dirty="0" smtClean="0"/>
              <a:t>Symbolic </a:t>
            </a:r>
          </a:p>
          <a:p>
            <a:pPr lvl="3"/>
            <a:r>
              <a:rPr lang="en-AU" dirty="0" smtClean="0"/>
              <a:t>Unsupervised learning</a:t>
            </a:r>
          </a:p>
          <a:p>
            <a:pPr lvl="3"/>
            <a:r>
              <a:rPr lang="en-AU" dirty="0" smtClean="0"/>
              <a:t>Supervised learning</a:t>
            </a:r>
          </a:p>
          <a:p>
            <a:pPr lvl="2"/>
            <a:r>
              <a:rPr lang="en-AU" dirty="0" err="1" smtClean="0"/>
              <a:t>Subsymbolic</a:t>
            </a:r>
            <a:endParaRPr lang="en-AU" dirty="0" smtClean="0"/>
          </a:p>
          <a:p>
            <a:pPr lvl="3"/>
            <a:r>
              <a:rPr lang="en-AU" dirty="0" smtClean="0"/>
              <a:t>Deep learning</a:t>
            </a:r>
          </a:p>
          <a:p>
            <a:pPr lvl="1"/>
            <a:r>
              <a:rPr lang="en-AU" dirty="0" smtClean="0"/>
              <a:t>Entity Relation </a:t>
            </a:r>
            <a:r>
              <a:rPr lang="en-AU" dirty="0" smtClean="0"/>
              <a:t>Extraction</a:t>
            </a:r>
            <a:endParaRPr lang="en-AU" dirty="0" smtClean="0"/>
          </a:p>
          <a:p>
            <a:pPr lvl="1"/>
            <a:endParaRPr lang="en-AU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/>
        </p:nvGraphicFramePr>
        <p:xfrm>
          <a:off x="5220841" y="2996952"/>
          <a:ext cx="3671639" cy="3240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14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7841" y="582318"/>
            <a:ext cx="6480423" cy="576411"/>
          </a:xfrm>
        </p:spPr>
        <p:txBody>
          <a:bodyPr/>
          <a:lstStyle/>
          <a:p>
            <a:r>
              <a:rPr lang="en-US" dirty="0" smtClean="0"/>
              <a:t>Overview – What’s Light Weight Ontology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11</a:t>
            </a:fld>
            <a:fld id="{58C04F4F-BEF0-FA41-8AF6-98D76608D8CB}" type="slidenum">
              <a:rPr lang="en-AU" smtClean="0"/>
              <a:t>11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Ontologies are formal and explicit specification in the form of concepts and relations of shared </a:t>
            </a:r>
            <a:r>
              <a:rPr lang="en-US" dirty="0" err="1" smtClean="0"/>
              <a:t>conceputalisation</a:t>
            </a:r>
            <a:r>
              <a:rPr lang="en-US" dirty="0" smtClean="0"/>
              <a:t> [Gruber 1993]. </a:t>
            </a:r>
          </a:p>
          <a:p>
            <a:r>
              <a:rPr lang="en-US" dirty="0" smtClean="0"/>
              <a:t>Indispensible for unambiguous communication and interoperation of autonomous entities.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47664" y="5805264"/>
            <a:ext cx="74168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Wilson Wong</a:t>
            </a:r>
            <a:r>
              <a:rPr lang="en-US" sz="2000" dirty="0"/>
              <a:t>, Wei Liu, and Mohammed </a:t>
            </a:r>
            <a:r>
              <a:rPr lang="en-US" sz="2000" dirty="0" err="1"/>
              <a:t>Bennamoun</a:t>
            </a:r>
            <a:r>
              <a:rPr lang="en-US" sz="2000" dirty="0"/>
              <a:t>. (2012) </a:t>
            </a:r>
            <a:r>
              <a:rPr lang="en-US" sz="2000" i="1" dirty="0"/>
              <a:t>Ontology Learning from Text: A look back and into the future</a:t>
            </a:r>
            <a:r>
              <a:rPr lang="en-US" sz="2000" dirty="0"/>
              <a:t>, ACM COMPUTING SURVEYS, 44, 4, Article 20, pp. 20:1-20:36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8067"/>
            <a:ext cx="14192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5733"/>
            <a:ext cx="9180512" cy="394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2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47332" y="583551"/>
            <a:ext cx="6048375" cy="576411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12</a:t>
            </a:fld>
            <a:fld id="{58C04F4F-BEF0-FA41-8AF6-98D76608D8CB}" type="slidenum">
              <a:rPr lang="en-AU" smtClean="0"/>
              <a:t>12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467544" y="5949280"/>
            <a:ext cx="8208143" cy="792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 Ana </a:t>
            </a:r>
            <a:r>
              <a:rPr lang="en-US" sz="1800" dirty="0"/>
              <a:t>Rios-Alvarado and Ivan Lopez-</a:t>
            </a:r>
            <a:r>
              <a:rPr lang="en-US" sz="1800" dirty="0" err="1" smtClean="0"/>
              <a:t>Arevalo</a:t>
            </a:r>
            <a:r>
              <a:rPr lang="en-US" sz="1800" dirty="0" smtClean="0"/>
              <a:t> (Technical Report, 2012): </a:t>
            </a:r>
            <a:r>
              <a:rPr lang="en-US" sz="1800" i="1" dirty="0">
                <a:latin typeface=""/>
              </a:rPr>
              <a:t>Ontology learning from text: Method for learning axioms</a:t>
            </a:r>
            <a:endParaRPr lang="en-US" sz="1800" i="1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268760"/>
            <a:ext cx="5905128" cy="4108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222" y="1169139"/>
            <a:ext cx="5904656" cy="4807330"/>
          </a:xfrm>
          <a:prstGeom prst="rect">
            <a:avLst/>
          </a:prstGeom>
        </p:spPr>
      </p:pic>
      <p:pic>
        <p:nvPicPr>
          <p:cNvPr id="7" name="Picture 2" descr="https://s3.amazonaws.com/dev.assets.neo4j.com/wp-content/uploads/2013/08/provontolog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3" y="2083433"/>
            <a:ext cx="2257266" cy="252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094" y="4727852"/>
            <a:ext cx="23366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/>
              <a:t>https://neo4j.com/blog/using-owl-with-neo4j/</a:t>
            </a:r>
          </a:p>
        </p:txBody>
      </p:sp>
    </p:spTree>
    <p:extLst>
      <p:ext uri="{BB962C8B-B14F-4D97-AF65-F5344CB8AC3E}">
        <p14:creationId xmlns:p14="http://schemas.microsoft.com/office/powerpoint/2010/main" val="110811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6" name="Group 155"/>
          <p:cNvGrpSpPr>
            <a:grpSpLocks/>
          </p:cNvGrpSpPr>
          <p:nvPr/>
        </p:nvGrpSpPr>
        <p:grpSpPr bwMode="auto">
          <a:xfrm>
            <a:off x="34925" y="557213"/>
            <a:ext cx="4105275" cy="5807075"/>
            <a:chOff x="22" y="351"/>
            <a:chExt cx="2586" cy="3658"/>
          </a:xfrm>
        </p:grpSpPr>
        <p:cxnSp>
          <p:nvCxnSpPr>
            <p:cNvPr id="47" name="AutoShape 69"/>
            <p:cNvCxnSpPr>
              <a:cxnSpLocks noChangeShapeType="1"/>
              <a:stCxn id="48" idx="1"/>
              <a:endCxn id="51" idx="0"/>
            </p:cNvCxnSpPr>
            <p:nvPr/>
          </p:nvCxnSpPr>
          <p:spPr bwMode="auto">
            <a:xfrm rot="10800000" flipH="1" flipV="1">
              <a:off x="204" y="530"/>
              <a:ext cx="408" cy="339"/>
            </a:xfrm>
            <a:prstGeom prst="bentConnector4">
              <a:avLst>
                <a:gd name="adj1" fmla="val -35296"/>
                <a:gd name="adj2" fmla="val 76403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8" name="Text Box 75"/>
            <p:cNvSpPr txBox="1">
              <a:spLocks noChangeArrowheads="1"/>
            </p:cNvSpPr>
            <p:nvPr/>
          </p:nvSpPr>
          <p:spPr bwMode="auto">
            <a:xfrm>
              <a:off x="204" y="351"/>
              <a:ext cx="2404" cy="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eaLnBrk="0" hangingPunct="0"/>
              <a:r>
                <a:rPr lang="en-GB" sz="900" b="1" dirty="0">
                  <a:solidFill>
                    <a:srgbClr val="000000"/>
                  </a:solidFill>
                  <a:latin typeface="Arial" charset="0"/>
                </a:rPr>
                <a:t>text &gt; sets of corpora are prepared for ontology construction. Web Crawling</a:t>
              </a:r>
              <a:r>
                <a:rPr lang="en-GB" sz="900" b="1" i="1" dirty="0">
                  <a:solidFill>
                    <a:srgbClr val="000000"/>
                  </a:solidFill>
                  <a:latin typeface="Arial" charset="0"/>
                </a:rPr>
                <a:t> </a:t>
              </a:r>
              <a:r>
                <a:rPr lang="en-GB" sz="900" b="1" dirty="0">
                  <a:solidFill>
                    <a:srgbClr val="000000"/>
                  </a:solidFill>
                  <a:latin typeface="Arial" charset="0"/>
                </a:rPr>
                <a:t>is performed to gather web pages from general sources such as Reuters, Discovery and </a:t>
              </a:r>
              <a:r>
                <a:rPr lang="en-GB" sz="900" b="1" dirty="0" err="1">
                  <a:solidFill>
                    <a:srgbClr val="000000"/>
                  </a:solidFill>
                  <a:latin typeface="Arial" charset="0"/>
                </a:rPr>
                <a:t>CNet</a:t>
              </a:r>
              <a:r>
                <a:rPr lang="en-GB" sz="900" b="1" dirty="0">
                  <a:solidFill>
                    <a:srgbClr val="000000"/>
                  </a:solidFill>
                  <a:latin typeface="Arial" charset="0"/>
                </a:rPr>
                <a:t> to create the Contrastive Corpus. Readily available non-domain specific</a:t>
              </a:r>
              <a:endParaRPr lang="en-AU" sz="900" b="1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9" name="Text Box 123"/>
            <p:cNvSpPr txBox="1">
              <a:spLocks noChangeArrowheads="1"/>
            </p:cNvSpPr>
            <p:nvPr/>
          </p:nvSpPr>
          <p:spPr bwMode="auto">
            <a:xfrm>
              <a:off x="22" y="1345"/>
              <a:ext cx="1180" cy="1556"/>
            </a:xfrm>
            <a:prstGeom prst="rect">
              <a:avLst/>
            </a:prstGeom>
            <a:solidFill>
              <a:srgbClr val="CC0000">
                <a:alpha val="5098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lIns="18000" tIns="10800" rIns="18000" bIns="10800">
              <a:spAutoFit/>
            </a:bodyPr>
            <a:lstStyle>
              <a:lvl1pPr marL="180975" indent="-180975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>
                <a:buFontTx/>
                <a:buChar char="•"/>
              </a:pP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parse HTML/XML files for texts.</a:t>
              </a:r>
            </a:p>
            <a:p>
              <a:pPr>
                <a:buFontTx/>
                <a:buChar char="•"/>
              </a:pP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segment texts to identify sentences.</a:t>
              </a:r>
            </a:p>
            <a:p>
              <a:pPr>
                <a:buFontTx/>
                <a:buChar char="•"/>
              </a:pPr>
              <a:r>
                <a:rPr lang="en-AU" sz="2000" b="1">
                  <a:solidFill>
                    <a:srgbClr val="CC0000"/>
                  </a:solidFill>
                  <a:latin typeface="Arial" charset="0"/>
                </a:rPr>
                <a:t>remove noise</a:t>
              </a: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.</a:t>
              </a:r>
            </a:p>
          </p:txBody>
        </p:sp>
        <p:cxnSp>
          <p:nvCxnSpPr>
            <p:cNvPr id="50" name="AutoShape 125"/>
            <p:cNvCxnSpPr>
              <a:cxnSpLocks noChangeShapeType="1"/>
              <a:stCxn id="51" idx="2"/>
              <a:endCxn id="49" idx="0"/>
            </p:cNvCxnSpPr>
            <p:nvPr/>
          </p:nvCxnSpPr>
          <p:spPr bwMode="auto">
            <a:xfrm>
              <a:off x="612" y="1231"/>
              <a:ext cx="0" cy="11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1" name="Text Box 135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158" y="869"/>
              <a:ext cx="908" cy="362"/>
            </a:xfrm>
            <a:prstGeom prst="rect">
              <a:avLst/>
            </a:prstGeom>
            <a:solidFill>
              <a:srgbClr val="5F5F5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 eaLnBrk="0" hangingPunct="0"/>
              <a:r>
                <a:rPr lang="en-US" sz="1600" b="1">
                  <a:solidFill>
                    <a:srgbClr val="FFFFFF"/>
                  </a:solidFill>
                  <a:latin typeface="Arial" charset="0"/>
                </a:rPr>
                <a:t>Text Preprocessing</a:t>
              </a:r>
            </a:p>
          </p:txBody>
        </p:sp>
        <p:sp>
          <p:nvSpPr>
            <p:cNvPr id="52" name="Rectangle 145"/>
            <p:cNvSpPr>
              <a:spLocks noChangeArrowheads="1"/>
            </p:cNvSpPr>
            <p:nvPr/>
          </p:nvSpPr>
          <p:spPr bwMode="auto">
            <a:xfrm>
              <a:off x="22" y="3177"/>
              <a:ext cx="1180" cy="832"/>
            </a:xfrm>
            <a:prstGeom prst="rect">
              <a:avLst/>
            </a:prstGeom>
            <a:solidFill>
              <a:srgbClr val="000099">
                <a:alpha val="509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AU" sz="2000">
                  <a:solidFill>
                    <a:srgbClr val="000099"/>
                  </a:solidFill>
                </a:rPr>
                <a:t>...</a:t>
              </a:r>
              <a:r>
                <a:rPr lang="en-AU" sz="2000" i="1">
                  <a:solidFill>
                    <a:srgbClr val="000099"/>
                  </a:solidFill>
                </a:rPr>
                <a:t>University of WA… universities of Perth...</a:t>
              </a:r>
            </a:p>
          </p:txBody>
        </p:sp>
      </p:grpSp>
      <p:grpSp>
        <p:nvGrpSpPr>
          <p:cNvPr id="53" name="Group 156"/>
          <p:cNvGrpSpPr>
            <a:grpSpLocks/>
          </p:cNvGrpSpPr>
          <p:nvPr/>
        </p:nvGrpSpPr>
        <p:grpSpPr bwMode="auto">
          <a:xfrm>
            <a:off x="971550" y="1306513"/>
            <a:ext cx="3816350" cy="5059362"/>
            <a:chOff x="612" y="823"/>
            <a:chExt cx="2404" cy="3187"/>
          </a:xfrm>
        </p:grpSpPr>
        <p:sp>
          <p:nvSpPr>
            <p:cNvPr id="54" name="Text Box 126"/>
            <p:cNvSpPr txBox="1">
              <a:spLocks noChangeArrowheads="1"/>
            </p:cNvSpPr>
            <p:nvPr/>
          </p:nvSpPr>
          <p:spPr bwMode="auto">
            <a:xfrm>
              <a:off x="1247" y="1344"/>
              <a:ext cx="1769" cy="1748"/>
            </a:xfrm>
            <a:prstGeom prst="rect">
              <a:avLst/>
            </a:prstGeom>
            <a:solidFill>
              <a:srgbClr val="CC0000">
                <a:alpha val="5098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lIns="18000" tIns="10800" rIns="18000" bIns="10800">
              <a:spAutoFit/>
            </a:bodyPr>
            <a:lstStyle>
              <a:lvl1pPr marL="180975" indent="-180975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>
                <a:buFontTx/>
                <a:buChar char="•"/>
              </a:pPr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parse sentences for part-of-speech and grammatical information.</a:t>
              </a:r>
            </a:p>
            <a:p>
              <a:pPr>
                <a:buFontTx/>
                <a:buChar char="•"/>
              </a:pPr>
              <a:r>
                <a:rPr lang="en-AU" sz="2000" b="1" dirty="0">
                  <a:solidFill>
                    <a:srgbClr val="CC0000"/>
                  </a:solidFill>
                  <a:latin typeface="Arial" charset="0"/>
                </a:rPr>
                <a:t>extract noun phrases</a:t>
              </a:r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 as term candidates and measure their </a:t>
              </a:r>
              <a:r>
                <a:rPr lang="en-AU" sz="2000" dirty="0" err="1">
                  <a:solidFill>
                    <a:srgbClr val="000000"/>
                  </a:solidFill>
                  <a:latin typeface="Arial" charset="0"/>
                </a:rPr>
                <a:t>collocational</a:t>
              </a:r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 strength (i.e. </a:t>
              </a:r>
              <a:r>
                <a:rPr lang="en-AU" sz="2000" b="1" dirty="0" err="1">
                  <a:solidFill>
                    <a:srgbClr val="CC0000"/>
                  </a:solidFill>
                  <a:latin typeface="Arial" charset="0"/>
                </a:rPr>
                <a:t>unithood</a:t>
              </a:r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).</a:t>
              </a:r>
            </a:p>
          </p:txBody>
        </p:sp>
        <p:cxnSp>
          <p:nvCxnSpPr>
            <p:cNvPr id="55" name="AutoShape 129"/>
            <p:cNvCxnSpPr>
              <a:cxnSpLocks noChangeShapeType="1"/>
              <a:stCxn id="56" idx="2"/>
              <a:endCxn id="54" idx="0"/>
            </p:cNvCxnSpPr>
            <p:nvPr/>
          </p:nvCxnSpPr>
          <p:spPr bwMode="auto">
            <a:xfrm>
              <a:off x="2132" y="1230"/>
              <a:ext cx="0" cy="11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6" name="Text Box 132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1746" y="869"/>
              <a:ext cx="771" cy="361"/>
            </a:xfrm>
            <a:prstGeom prst="rect">
              <a:avLst/>
            </a:prstGeom>
            <a:solidFill>
              <a:srgbClr val="5F5F5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 eaLnBrk="0" hangingPunct="0"/>
              <a:r>
                <a:rPr lang="en-US" sz="1600" b="1">
                  <a:solidFill>
                    <a:srgbClr val="FFFFFF"/>
                  </a:solidFill>
                  <a:latin typeface="Arial" charset="0"/>
                </a:rPr>
                <a:t>Text Processing</a:t>
              </a:r>
            </a:p>
          </p:txBody>
        </p:sp>
        <p:cxnSp>
          <p:nvCxnSpPr>
            <p:cNvPr id="57" name="AutoShape 137"/>
            <p:cNvCxnSpPr>
              <a:cxnSpLocks noChangeShapeType="1"/>
              <a:stCxn id="51" idx="3"/>
              <a:endCxn id="56" idx="1"/>
            </p:cNvCxnSpPr>
            <p:nvPr/>
          </p:nvCxnSpPr>
          <p:spPr bwMode="auto">
            <a:xfrm>
              <a:off x="1066" y="1050"/>
              <a:ext cx="680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8" name="Text Box 141"/>
            <p:cNvSpPr txBox="1">
              <a:spLocks noChangeArrowheads="1"/>
            </p:cNvSpPr>
            <p:nvPr/>
          </p:nvSpPr>
          <p:spPr bwMode="auto">
            <a:xfrm>
              <a:off x="1157" y="823"/>
              <a:ext cx="45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texts</a:t>
              </a:r>
            </a:p>
          </p:txBody>
        </p:sp>
        <p:sp>
          <p:nvSpPr>
            <p:cNvPr id="59" name="Rectangle 144"/>
            <p:cNvSpPr>
              <a:spLocks noChangeArrowheads="1"/>
            </p:cNvSpPr>
            <p:nvPr/>
          </p:nvSpPr>
          <p:spPr bwMode="auto">
            <a:xfrm>
              <a:off x="1247" y="3369"/>
              <a:ext cx="1769" cy="640"/>
            </a:xfrm>
            <a:prstGeom prst="rect">
              <a:avLst/>
            </a:prstGeom>
            <a:solidFill>
              <a:srgbClr val="000099">
                <a:alpha val="509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AU" sz="2000">
                  <a:solidFill>
                    <a:srgbClr val="000000"/>
                  </a:solidFill>
                </a:rPr>
                <a:t>...</a:t>
              </a:r>
              <a:r>
                <a:rPr lang="en-AU" sz="2000" b="1" i="1">
                  <a:solidFill>
                    <a:srgbClr val="000099"/>
                  </a:solidFill>
                </a:rPr>
                <a:t>[University of WA]</a:t>
              </a:r>
              <a:r>
                <a:rPr lang="en-AU" sz="2000">
                  <a:solidFill>
                    <a:srgbClr val="000000"/>
                  </a:solidFill>
                </a:rPr>
                <a:t>…</a:t>
              </a:r>
              <a:r>
                <a:rPr lang="en-AU" sz="2000" b="1" i="1">
                  <a:solidFill>
                    <a:srgbClr val="000099"/>
                  </a:solidFill>
                </a:rPr>
                <a:t>[universities] of [Perth]</a:t>
              </a:r>
              <a:r>
                <a:rPr lang="en-AU" sz="2000">
                  <a:solidFill>
                    <a:srgbClr val="000000"/>
                  </a:solidFill>
                </a:rPr>
                <a:t>….</a:t>
              </a:r>
            </a:p>
          </p:txBody>
        </p:sp>
        <p:cxnSp>
          <p:nvCxnSpPr>
            <p:cNvPr id="60" name="AutoShape 152"/>
            <p:cNvCxnSpPr>
              <a:cxnSpLocks noChangeShapeType="1"/>
              <a:stCxn id="52" idx="2"/>
              <a:endCxn id="59" idx="2"/>
            </p:cNvCxnSpPr>
            <p:nvPr/>
          </p:nvCxnSpPr>
          <p:spPr bwMode="auto">
            <a:xfrm rot="16200000" flipH="1">
              <a:off x="1371" y="3250"/>
              <a:ext cx="1" cy="1520"/>
            </a:xfrm>
            <a:prstGeom prst="bentConnector3">
              <a:avLst>
                <a:gd name="adj1" fmla="val 14400005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61" name="Group 157"/>
          <p:cNvGrpSpPr>
            <a:grpSpLocks/>
          </p:cNvGrpSpPr>
          <p:nvPr/>
        </p:nvGrpSpPr>
        <p:grpSpPr bwMode="auto">
          <a:xfrm>
            <a:off x="3384550" y="1287463"/>
            <a:ext cx="3779838" cy="5080000"/>
            <a:chOff x="2132" y="811"/>
            <a:chExt cx="2381" cy="3200"/>
          </a:xfrm>
        </p:grpSpPr>
        <p:sp>
          <p:nvSpPr>
            <p:cNvPr id="62" name="Text Box 142"/>
            <p:cNvSpPr txBox="1">
              <a:spLocks noChangeArrowheads="1"/>
            </p:cNvSpPr>
            <p:nvPr/>
          </p:nvSpPr>
          <p:spPr bwMode="auto">
            <a:xfrm>
              <a:off x="2472" y="811"/>
              <a:ext cx="952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/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term candidates</a:t>
              </a:r>
            </a:p>
          </p:txBody>
        </p:sp>
        <p:sp>
          <p:nvSpPr>
            <p:cNvPr id="63" name="Text Box 127"/>
            <p:cNvSpPr txBox="1">
              <a:spLocks noChangeArrowheads="1"/>
            </p:cNvSpPr>
            <p:nvPr/>
          </p:nvSpPr>
          <p:spPr bwMode="auto">
            <a:xfrm>
              <a:off x="3061" y="1344"/>
              <a:ext cx="1452" cy="1364"/>
            </a:xfrm>
            <a:prstGeom prst="rect">
              <a:avLst/>
            </a:prstGeom>
            <a:solidFill>
              <a:srgbClr val="CC0000">
                <a:alpha val="5098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lIns="18000" tIns="10800" rIns="18000" bIns="10800">
              <a:spAutoFit/>
            </a:bodyPr>
            <a:lstStyle>
              <a:lvl1pPr marL="269875" indent="-269875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>
                <a:buFontTx/>
                <a:buChar char="•"/>
              </a:pP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determine the relevance of term candidates with respect to a domain (i.e. </a:t>
              </a:r>
              <a:r>
                <a:rPr lang="en-AU" sz="2000" b="1">
                  <a:solidFill>
                    <a:srgbClr val="CC0000"/>
                  </a:solidFill>
                  <a:latin typeface="Arial" charset="0"/>
                </a:rPr>
                <a:t>termhood</a:t>
              </a: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) using text corpora.</a:t>
              </a:r>
            </a:p>
          </p:txBody>
        </p:sp>
        <p:cxnSp>
          <p:nvCxnSpPr>
            <p:cNvPr id="64" name="AutoShape 130"/>
            <p:cNvCxnSpPr>
              <a:cxnSpLocks noChangeShapeType="1"/>
              <a:stCxn id="65" idx="2"/>
              <a:endCxn id="63" idx="0"/>
            </p:cNvCxnSpPr>
            <p:nvPr/>
          </p:nvCxnSpPr>
          <p:spPr bwMode="auto">
            <a:xfrm>
              <a:off x="3787" y="1232"/>
              <a:ext cx="0" cy="11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5" name="Text Box 133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3379" y="866"/>
              <a:ext cx="816" cy="366"/>
            </a:xfrm>
            <a:prstGeom prst="rect">
              <a:avLst/>
            </a:prstGeom>
            <a:solidFill>
              <a:srgbClr val="5F5F5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 eaLnBrk="0" hangingPunct="0"/>
              <a:r>
                <a:rPr lang="en-US" sz="1600" b="1">
                  <a:solidFill>
                    <a:srgbClr val="FFFFFF"/>
                  </a:solidFill>
                  <a:latin typeface="Arial" charset="0"/>
                </a:rPr>
                <a:t>Term Recognition</a:t>
              </a:r>
            </a:p>
          </p:txBody>
        </p:sp>
        <p:cxnSp>
          <p:nvCxnSpPr>
            <p:cNvPr id="66" name="AutoShape 136"/>
            <p:cNvCxnSpPr>
              <a:cxnSpLocks noChangeShapeType="1"/>
              <a:stCxn id="56" idx="3"/>
              <a:endCxn id="65" idx="1"/>
            </p:cNvCxnSpPr>
            <p:nvPr/>
          </p:nvCxnSpPr>
          <p:spPr bwMode="auto">
            <a:xfrm flipV="1">
              <a:off x="2517" y="1049"/>
              <a:ext cx="862" cy="1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7" name="Rectangle 146"/>
            <p:cNvSpPr>
              <a:spLocks noChangeArrowheads="1"/>
            </p:cNvSpPr>
            <p:nvPr/>
          </p:nvSpPr>
          <p:spPr bwMode="auto">
            <a:xfrm>
              <a:off x="3062" y="2795"/>
              <a:ext cx="1451" cy="1216"/>
            </a:xfrm>
            <a:prstGeom prst="rect">
              <a:avLst/>
            </a:prstGeom>
            <a:solidFill>
              <a:srgbClr val="000099">
                <a:alpha val="509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AU" sz="2000" b="1" i="1">
                  <a:solidFill>
                    <a:srgbClr val="000099"/>
                  </a:solidFill>
                </a:rPr>
                <a:t>[University of WA]</a:t>
              </a:r>
            </a:p>
            <a:p>
              <a:r>
                <a:rPr lang="en-AU" sz="2000" b="1" i="1">
                  <a:solidFill>
                    <a:srgbClr val="000099"/>
                  </a:solidFill>
                </a:rPr>
                <a:t>[education]</a:t>
              </a:r>
            </a:p>
            <a:p>
              <a:r>
                <a:rPr lang="en-AU" sz="2000" b="1" i="1">
                  <a:solidFill>
                    <a:srgbClr val="000099"/>
                  </a:solidFill>
                </a:rPr>
                <a:t>[next year]</a:t>
              </a:r>
            </a:p>
            <a:p>
              <a:r>
                <a:rPr lang="en-AU" sz="2000" b="1" i="1">
                  <a:solidFill>
                    <a:srgbClr val="000099"/>
                  </a:solidFill>
                </a:rPr>
                <a:t>[Perth]</a:t>
              </a:r>
            </a:p>
            <a:p>
              <a:r>
                <a:rPr lang="en-AU" sz="2000">
                  <a:solidFill>
                    <a:srgbClr val="000099"/>
                  </a:solidFill>
                </a:rPr>
                <a:t>…</a:t>
              </a:r>
            </a:p>
          </p:txBody>
        </p:sp>
        <p:cxnSp>
          <p:nvCxnSpPr>
            <p:cNvPr id="68" name="AutoShape 153"/>
            <p:cNvCxnSpPr>
              <a:cxnSpLocks noChangeShapeType="1"/>
              <a:stCxn id="59" idx="2"/>
              <a:endCxn id="67" idx="2"/>
            </p:cNvCxnSpPr>
            <p:nvPr/>
          </p:nvCxnSpPr>
          <p:spPr bwMode="auto">
            <a:xfrm rot="16200000" flipH="1">
              <a:off x="2959" y="3182"/>
              <a:ext cx="2" cy="1656"/>
            </a:xfrm>
            <a:prstGeom prst="bentConnector3">
              <a:avLst>
                <a:gd name="adj1" fmla="val 730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69" name="Group 158"/>
          <p:cNvGrpSpPr>
            <a:grpSpLocks/>
          </p:cNvGrpSpPr>
          <p:nvPr/>
        </p:nvGrpSpPr>
        <p:grpSpPr bwMode="auto">
          <a:xfrm>
            <a:off x="6013450" y="619125"/>
            <a:ext cx="2825750" cy="5748338"/>
            <a:chOff x="3788" y="390"/>
            <a:chExt cx="1780" cy="3621"/>
          </a:xfrm>
        </p:grpSpPr>
        <p:cxnSp>
          <p:nvCxnSpPr>
            <p:cNvPr id="70" name="AutoShape 21"/>
            <p:cNvCxnSpPr>
              <a:cxnSpLocks noChangeShapeType="1"/>
              <a:stCxn id="74" idx="0"/>
              <a:endCxn id="71" idx="3"/>
            </p:cNvCxnSpPr>
            <p:nvPr/>
          </p:nvCxnSpPr>
          <p:spPr bwMode="auto">
            <a:xfrm rot="-5400000">
              <a:off x="5090" y="812"/>
              <a:ext cx="115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1" name="AutoShape 86"/>
            <p:cNvSpPr>
              <a:spLocks noChangeArrowheads="1"/>
            </p:cNvSpPr>
            <p:nvPr/>
          </p:nvSpPr>
          <p:spPr bwMode="auto">
            <a:xfrm>
              <a:off x="4785" y="390"/>
              <a:ext cx="726" cy="364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18000" tIns="10800" rIns="18000" bIns="10800" anchor="ctr"/>
            <a:lstStyle/>
            <a:p>
              <a:pPr algn="ctr" eaLnBrk="0" hangingPunct="0"/>
              <a:r>
                <a:rPr lang="en-US" sz="1200" b="1">
                  <a:solidFill>
                    <a:srgbClr val="000000"/>
                  </a:solidFill>
                </a:rPr>
                <a:t>Lightweight Ontologies</a:t>
              </a:r>
            </a:p>
          </p:txBody>
        </p:sp>
        <p:sp>
          <p:nvSpPr>
            <p:cNvPr id="72" name="Text Box 128"/>
            <p:cNvSpPr txBox="1">
              <a:spLocks noChangeArrowheads="1"/>
            </p:cNvSpPr>
            <p:nvPr/>
          </p:nvSpPr>
          <p:spPr bwMode="auto">
            <a:xfrm>
              <a:off x="4558" y="1344"/>
              <a:ext cx="1010" cy="980"/>
            </a:xfrm>
            <a:prstGeom prst="rect">
              <a:avLst/>
            </a:prstGeom>
            <a:solidFill>
              <a:srgbClr val="CC0000">
                <a:alpha val="5098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lIns="18000" tIns="10800" rIns="18000" bIns="10800">
              <a:spAutoFit/>
            </a:bodyPr>
            <a:lstStyle>
              <a:lvl1pPr marL="273050" indent="-2730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>
                <a:buFontTx/>
                <a:buChar char="•"/>
              </a:pPr>
              <a:r>
                <a:rPr lang="en-AU" sz="2000" b="1">
                  <a:solidFill>
                    <a:srgbClr val="CC0000"/>
                  </a:solidFill>
                  <a:latin typeface="Arial" charset="0"/>
                </a:rPr>
                <a:t>acquire semantic relations</a:t>
              </a: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 between terms.</a:t>
              </a:r>
            </a:p>
          </p:txBody>
        </p:sp>
        <p:cxnSp>
          <p:nvCxnSpPr>
            <p:cNvPr id="73" name="AutoShape 131"/>
            <p:cNvCxnSpPr>
              <a:cxnSpLocks noChangeShapeType="1"/>
              <a:stCxn id="74" idx="2"/>
              <a:endCxn id="72" idx="0"/>
            </p:cNvCxnSpPr>
            <p:nvPr/>
          </p:nvCxnSpPr>
          <p:spPr bwMode="auto">
            <a:xfrm rot="5400000">
              <a:off x="5049" y="1246"/>
              <a:ext cx="112" cy="8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4" name="Text Box 134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739" y="869"/>
              <a:ext cx="817" cy="363"/>
            </a:xfrm>
            <a:prstGeom prst="rect">
              <a:avLst/>
            </a:prstGeom>
            <a:solidFill>
              <a:srgbClr val="5F5F5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 eaLnBrk="0" hangingPunct="0"/>
              <a:r>
                <a:rPr lang="en-US" sz="1600" b="1">
                  <a:solidFill>
                    <a:srgbClr val="FFFFFF"/>
                  </a:solidFill>
                  <a:latin typeface="Arial" charset="0"/>
                </a:rPr>
                <a:t>Relation Acquisition</a:t>
              </a:r>
            </a:p>
          </p:txBody>
        </p:sp>
        <p:cxnSp>
          <p:nvCxnSpPr>
            <p:cNvPr id="75" name="AutoShape 138"/>
            <p:cNvCxnSpPr>
              <a:cxnSpLocks noChangeShapeType="1"/>
              <a:stCxn id="65" idx="3"/>
              <a:endCxn id="74" idx="1"/>
            </p:cNvCxnSpPr>
            <p:nvPr/>
          </p:nvCxnSpPr>
          <p:spPr bwMode="auto">
            <a:xfrm>
              <a:off x="4195" y="1049"/>
              <a:ext cx="544" cy="2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6" name="Text Box 143"/>
            <p:cNvSpPr txBox="1">
              <a:spLocks noChangeArrowheads="1"/>
            </p:cNvSpPr>
            <p:nvPr/>
          </p:nvSpPr>
          <p:spPr bwMode="auto">
            <a:xfrm>
              <a:off x="4196" y="800"/>
              <a:ext cx="5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/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terms</a:t>
              </a:r>
            </a:p>
          </p:txBody>
        </p:sp>
        <p:sp>
          <p:nvSpPr>
            <p:cNvPr id="77" name="Rectangle 147"/>
            <p:cNvSpPr>
              <a:spLocks noChangeArrowheads="1"/>
            </p:cNvSpPr>
            <p:nvPr/>
          </p:nvSpPr>
          <p:spPr bwMode="auto">
            <a:xfrm>
              <a:off x="4558" y="2976"/>
              <a:ext cx="1010" cy="1028"/>
            </a:xfrm>
            <a:prstGeom prst="rect">
              <a:avLst/>
            </a:prstGeom>
            <a:solidFill>
              <a:srgbClr val="000099">
                <a:alpha val="509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AU" sz="2000">
                  <a:solidFill>
                    <a:srgbClr val="000000"/>
                  </a:solidFill>
                </a:rPr>
                <a:t>How is</a:t>
              </a:r>
              <a:r>
                <a:rPr lang="en-AU" sz="2000" b="1" i="1">
                  <a:solidFill>
                    <a:srgbClr val="000000"/>
                  </a:solidFill>
                </a:rPr>
                <a:t> </a:t>
              </a:r>
              <a:r>
                <a:rPr lang="en-AU" sz="2000" b="1" i="1">
                  <a:solidFill>
                    <a:srgbClr val="000099"/>
                  </a:solidFill>
                </a:rPr>
                <a:t>[University of WA]</a:t>
              </a:r>
              <a:r>
                <a:rPr lang="en-AU" sz="2000" b="1" i="1">
                  <a:solidFill>
                    <a:srgbClr val="000000"/>
                  </a:solidFill>
                </a:rPr>
                <a:t> </a:t>
              </a:r>
              <a:r>
                <a:rPr lang="en-AU" sz="2000">
                  <a:solidFill>
                    <a:srgbClr val="000000"/>
                  </a:solidFill>
                </a:rPr>
                <a:t>related to</a:t>
              </a:r>
              <a:r>
                <a:rPr lang="en-AU" sz="2000" b="1" i="1">
                  <a:solidFill>
                    <a:srgbClr val="000000"/>
                  </a:solidFill>
                </a:rPr>
                <a:t> </a:t>
              </a:r>
              <a:r>
                <a:rPr lang="en-AU" sz="2000" b="1" i="1">
                  <a:solidFill>
                    <a:srgbClr val="000099"/>
                  </a:solidFill>
                </a:rPr>
                <a:t>[education]</a:t>
              </a:r>
              <a:endParaRPr lang="en-AU" sz="2000">
                <a:solidFill>
                  <a:srgbClr val="000000"/>
                </a:solidFill>
              </a:endParaRPr>
            </a:p>
          </p:txBody>
        </p:sp>
        <p:cxnSp>
          <p:nvCxnSpPr>
            <p:cNvPr id="78" name="AutoShape 154"/>
            <p:cNvCxnSpPr>
              <a:cxnSpLocks noChangeShapeType="1"/>
              <a:stCxn id="67" idx="2"/>
              <a:endCxn id="77" idx="2"/>
            </p:cNvCxnSpPr>
            <p:nvPr/>
          </p:nvCxnSpPr>
          <p:spPr bwMode="auto">
            <a:xfrm rot="5400000" flipH="1" flipV="1">
              <a:off x="4422" y="3370"/>
              <a:ext cx="7" cy="1275"/>
            </a:xfrm>
            <a:prstGeom prst="bentConnector3">
              <a:avLst>
                <a:gd name="adj1" fmla="val -1929602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smtClean="0"/>
              <a:t>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0305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79512" y="332309"/>
            <a:ext cx="6984776" cy="576411"/>
          </a:xfrm>
        </p:spPr>
        <p:txBody>
          <a:bodyPr/>
          <a:lstStyle/>
          <a:p>
            <a:r>
              <a:rPr lang="en-US" dirty="0" smtClean="0"/>
              <a:t>A semi-automatic ontology learning system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50330"/>
            <a:ext cx="6759575" cy="429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275857" y="6237312"/>
            <a:ext cx="5868144" cy="318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AU" sz="1600" b="1" dirty="0" smtClean="0">
                <a:solidFill>
                  <a:srgbClr val="27348B"/>
                </a:solidFill>
              </a:rPr>
              <a:t>Wei </a:t>
            </a:r>
            <a:r>
              <a:rPr lang="en-AU" sz="1600" b="1" dirty="0">
                <a:solidFill>
                  <a:srgbClr val="27348B"/>
                </a:solidFill>
              </a:rPr>
              <a:t>Liu, </a:t>
            </a:r>
            <a:r>
              <a:rPr lang="en-AU" sz="1600" b="1" dirty="0" smtClean="0">
                <a:solidFill>
                  <a:srgbClr val="27348B"/>
                </a:solidFill>
              </a:rPr>
              <a:t>Arno </a:t>
            </a:r>
            <a:r>
              <a:rPr lang="en-AU" sz="1600" b="1" dirty="0" err="1">
                <a:solidFill>
                  <a:srgbClr val="27348B"/>
                </a:solidFill>
              </a:rPr>
              <a:t>Scharl</a:t>
            </a:r>
            <a:r>
              <a:rPr lang="en-AU" sz="1600" b="1" dirty="0">
                <a:solidFill>
                  <a:srgbClr val="27348B"/>
                </a:solidFill>
              </a:rPr>
              <a:t> &amp; </a:t>
            </a:r>
            <a:r>
              <a:rPr lang="en-AU" sz="1600" b="1" dirty="0" smtClean="0">
                <a:solidFill>
                  <a:srgbClr val="27348B"/>
                </a:solidFill>
              </a:rPr>
              <a:t>Albert </a:t>
            </a:r>
            <a:r>
              <a:rPr lang="en-AU" sz="1600" b="1" dirty="0" err="1">
                <a:solidFill>
                  <a:srgbClr val="27348B"/>
                </a:solidFill>
              </a:rPr>
              <a:t>Weischselbraun</a:t>
            </a:r>
            <a:r>
              <a:rPr lang="en-AU" sz="1600" b="1" dirty="0">
                <a:solidFill>
                  <a:srgbClr val="27348B"/>
                </a:solidFill>
              </a:rPr>
              <a:t>, 2005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smtClean="0"/>
              <a:t>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0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67841" y="764530"/>
            <a:ext cx="6048375" cy="576411"/>
          </a:xfrm>
        </p:spPr>
        <p:txBody>
          <a:bodyPr/>
          <a:lstStyle/>
          <a:p>
            <a:r>
              <a:rPr lang="en-US" dirty="0" smtClean="0"/>
              <a:t>Results of climate change data analysis</a:t>
            </a:r>
            <a:endParaRPr 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989138"/>
            <a:ext cx="2884487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060575"/>
            <a:ext cx="3040063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smtClean="0"/>
              <a:t>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81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67841" y="764530"/>
            <a:ext cx="6048375" cy="576411"/>
          </a:xfrm>
        </p:spPr>
        <p:txBody>
          <a:bodyPr/>
          <a:lstStyle/>
          <a:p>
            <a:r>
              <a:rPr lang="en-US" dirty="0" smtClean="0"/>
              <a:t>Semantic Network </a:t>
            </a:r>
            <a:r>
              <a:rPr lang="en-US" dirty="0" err="1" smtClean="0"/>
              <a:t>Visualisation</a:t>
            </a:r>
            <a:endParaRPr lang="en-US" dirty="0"/>
          </a:p>
        </p:txBody>
      </p:sp>
      <p:pic>
        <p:nvPicPr>
          <p:cNvPr id="10" name="Picture 2" descr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74763" y="1785938"/>
            <a:ext cx="6623050" cy="4357687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smtClean="0"/>
              <a:t>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955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Spreading Activation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0288" y="1785938"/>
            <a:ext cx="7112000" cy="4357687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6325" y="1785938"/>
            <a:ext cx="7019925" cy="4357687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6950" y="1785938"/>
            <a:ext cx="7178675" cy="435768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smtClean="0"/>
              <a:t>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04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Graphs in Neo4J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73" y="1600200"/>
            <a:ext cx="8022454" cy="4525963"/>
          </a:xfrm>
        </p:spPr>
      </p:pic>
    </p:spTree>
    <p:extLst>
      <p:ext uri="{BB962C8B-B14F-4D97-AF65-F5344CB8AC3E}">
        <p14:creationId xmlns:p14="http://schemas.microsoft.com/office/powerpoint/2010/main" val="1448368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desktop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https://neo4j.com/developer/neo4j-desktop</a:t>
            </a:r>
            <a:r>
              <a:rPr lang="en-AU" dirty="0" smtClean="0">
                <a:hlinkClick r:id="rId2"/>
              </a:rPr>
              <a:t>/</a:t>
            </a:r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5054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10.1 Knowledge graph from Text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10 Natural Language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3455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10.3.1 Topic modelling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10 Natural Language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1679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Modelling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AU" dirty="0"/>
              <a:t>Suppose you have the following set of sentences</a:t>
            </a:r>
            <a:r>
              <a:rPr lang="en-AU" dirty="0" smtClean="0"/>
              <a:t>: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I </a:t>
            </a:r>
            <a:r>
              <a:rPr lang="en-AU" b="1" dirty="0"/>
              <a:t>eat fish</a:t>
            </a:r>
            <a:r>
              <a:rPr lang="en-AU" dirty="0"/>
              <a:t> and </a:t>
            </a:r>
            <a:r>
              <a:rPr lang="en-AU" b="1" dirty="0"/>
              <a:t>vegetables</a:t>
            </a:r>
            <a:r>
              <a:rPr lang="en-AU" dirty="0"/>
              <a:t>.</a:t>
            </a:r>
          </a:p>
          <a:p>
            <a:r>
              <a:rPr lang="en-AU" i="1" dirty="0"/>
              <a:t>Fish </a:t>
            </a:r>
            <a:r>
              <a:rPr lang="en-AU" dirty="0"/>
              <a:t>are </a:t>
            </a:r>
            <a:r>
              <a:rPr lang="en-AU" i="1" dirty="0"/>
              <a:t>pets</a:t>
            </a:r>
            <a:r>
              <a:rPr lang="en-AU" dirty="0"/>
              <a:t>.</a:t>
            </a:r>
          </a:p>
          <a:p>
            <a:r>
              <a:rPr lang="en-AU" dirty="0"/>
              <a:t>My </a:t>
            </a:r>
            <a:r>
              <a:rPr lang="en-AU" i="1" dirty="0"/>
              <a:t>kitten </a:t>
            </a:r>
            <a:r>
              <a:rPr lang="en-AU" b="1" dirty="0"/>
              <a:t>eats fish</a:t>
            </a:r>
            <a:r>
              <a:rPr lang="en-AU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AU" b="1" dirty="0"/>
              <a:t>Latent </a:t>
            </a:r>
            <a:r>
              <a:rPr lang="en-AU" b="1" dirty="0" err="1"/>
              <a:t>Dirichlet</a:t>
            </a:r>
            <a:r>
              <a:rPr lang="en-AU" b="1" dirty="0"/>
              <a:t> allocation</a:t>
            </a:r>
            <a:r>
              <a:rPr lang="en-AU" dirty="0"/>
              <a:t> (LDA) is a technique that automatically discovers topics that these documents contain</a:t>
            </a:r>
            <a:r>
              <a:rPr lang="en-AU" dirty="0" smtClean="0"/>
              <a:t>.</a:t>
            </a: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b="1" dirty="0"/>
              <a:t>bold</a:t>
            </a:r>
            <a:r>
              <a:rPr lang="en-AU" dirty="0"/>
              <a:t> words under the </a:t>
            </a:r>
            <a:r>
              <a:rPr lang="en-AU" b="1" dirty="0"/>
              <a:t>Topic F</a:t>
            </a:r>
            <a:r>
              <a:rPr lang="en-AU" dirty="0"/>
              <a:t>, which we might label as “</a:t>
            </a:r>
            <a:r>
              <a:rPr lang="en-AU" b="1" dirty="0"/>
              <a:t>food</a:t>
            </a:r>
            <a:r>
              <a:rPr lang="en-AU" dirty="0"/>
              <a:t>“.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/>
              <a:t>italics</a:t>
            </a:r>
            <a:r>
              <a:rPr lang="en-AU" dirty="0"/>
              <a:t> words might be classified under a separate </a:t>
            </a:r>
            <a:r>
              <a:rPr lang="en-AU" i="1" dirty="0"/>
              <a:t>Topic P</a:t>
            </a:r>
            <a:r>
              <a:rPr lang="en-AU" dirty="0"/>
              <a:t>, which we might label as “</a:t>
            </a:r>
            <a:r>
              <a:rPr lang="en-AU" i="1" dirty="0"/>
              <a:t>pets</a:t>
            </a:r>
            <a:r>
              <a:rPr lang="en-AU" dirty="0"/>
              <a:t>“. </a:t>
            </a:r>
          </a:p>
          <a:p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457200" y="6319901"/>
            <a:ext cx="78251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https://www.quora.com/What-is-the-best-way-to-explain-topic-modeling-to-a-layman</a:t>
            </a:r>
          </a:p>
        </p:txBody>
      </p:sp>
    </p:spTree>
    <p:extLst>
      <p:ext uri="{BB962C8B-B14F-4D97-AF65-F5344CB8AC3E}">
        <p14:creationId xmlns:p14="http://schemas.microsoft.com/office/powerpoint/2010/main" val="129657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96790E8-1F45-4D19-A25F-2EB18CA65064}"/>
              </a:ext>
            </a:extLst>
          </p:cNvPr>
          <p:cNvSpPr/>
          <p:nvPr/>
        </p:nvSpPr>
        <p:spPr>
          <a:xfrm>
            <a:off x="460783" y="2065442"/>
            <a:ext cx="804028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Suppose you have the following set of sentences:</a:t>
            </a:r>
          </a:p>
          <a:p>
            <a:r>
              <a:rPr lang="en-AU" dirty="0"/>
              <a:t>I </a:t>
            </a:r>
            <a:r>
              <a:rPr lang="en-AU" b="1" dirty="0"/>
              <a:t>eat fish</a:t>
            </a:r>
            <a:r>
              <a:rPr lang="en-AU" dirty="0"/>
              <a:t> and </a:t>
            </a:r>
            <a:r>
              <a:rPr lang="en-AU" b="1" dirty="0"/>
              <a:t>vegetables</a:t>
            </a:r>
            <a:r>
              <a:rPr lang="en-AU" dirty="0"/>
              <a:t>.</a:t>
            </a:r>
          </a:p>
          <a:p>
            <a:r>
              <a:rPr lang="en-AU" i="1" dirty="0"/>
              <a:t>Fish </a:t>
            </a:r>
            <a:r>
              <a:rPr lang="en-AU" dirty="0"/>
              <a:t>are </a:t>
            </a:r>
            <a:r>
              <a:rPr lang="en-AU" i="1" dirty="0"/>
              <a:t>pets</a:t>
            </a:r>
            <a:r>
              <a:rPr lang="en-AU" dirty="0"/>
              <a:t>.</a:t>
            </a:r>
          </a:p>
          <a:p>
            <a:r>
              <a:rPr lang="en-AU" dirty="0"/>
              <a:t>My </a:t>
            </a:r>
            <a:r>
              <a:rPr lang="en-AU" i="1" dirty="0"/>
              <a:t>kitten </a:t>
            </a:r>
            <a:r>
              <a:rPr lang="en-AU" b="1" dirty="0"/>
              <a:t>eats fish</a:t>
            </a:r>
            <a:r>
              <a:rPr lang="en-AU" dirty="0" smtClean="0"/>
              <a:t>.</a:t>
            </a:r>
          </a:p>
          <a:p>
            <a:endParaRPr lang="en-US" dirty="0"/>
          </a:p>
          <a:p>
            <a:r>
              <a:rPr lang="en-AU" b="1" dirty="0"/>
              <a:t>Latent </a:t>
            </a:r>
            <a:r>
              <a:rPr lang="en-AU" b="1" dirty="0" err="1"/>
              <a:t>Dirichlet</a:t>
            </a:r>
            <a:r>
              <a:rPr lang="en-AU" b="1" dirty="0"/>
              <a:t> allocation</a:t>
            </a:r>
            <a:r>
              <a:rPr lang="en-AU" dirty="0"/>
              <a:t> (LDA) is a technique that automatically discovers topics that these documents contain.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b="1" dirty="0" smtClean="0"/>
              <a:t>bold</a:t>
            </a:r>
            <a:r>
              <a:rPr lang="en-AU" dirty="0"/>
              <a:t> words under the </a:t>
            </a:r>
            <a:r>
              <a:rPr lang="en-AU" b="1" dirty="0"/>
              <a:t>Topic F</a:t>
            </a:r>
            <a:r>
              <a:rPr lang="en-AU" dirty="0"/>
              <a:t>, which we might label as “</a:t>
            </a:r>
            <a:r>
              <a:rPr lang="en-AU" b="1" dirty="0"/>
              <a:t>food</a:t>
            </a:r>
            <a:r>
              <a:rPr lang="en-AU" dirty="0"/>
              <a:t>“. </a:t>
            </a:r>
            <a:endParaRPr lang="en-A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 smtClean="0"/>
              <a:t>italics</a:t>
            </a:r>
            <a:r>
              <a:rPr lang="en-AU" dirty="0"/>
              <a:t> words might be classified under a separate </a:t>
            </a:r>
            <a:r>
              <a:rPr lang="en-AU" i="1" dirty="0"/>
              <a:t>Topic P</a:t>
            </a:r>
            <a:r>
              <a:rPr lang="en-AU" dirty="0"/>
              <a:t>, which we might label as “</a:t>
            </a:r>
            <a:r>
              <a:rPr lang="en-AU" i="1" dirty="0"/>
              <a:t>pets</a:t>
            </a:r>
            <a:r>
              <a:rPr lang="en-AU" dirty="0"/>
              <a:t>“.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Modelling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6679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399" y="1048865"/>
            <a:ext cx="6121355" cy="68736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55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Topic Modelling</a:t>
            </a:r>
            <a:endParaRPr lang="en-GB" sz="5500" baseline="30000" dirty="0">
              <a:solidFill>
                <a:srgbClr val="212236"/>
              </a:solidFill>
              <a:latin typeface="Open Sans"/>
              <a:cs typeface="Open Sans"/>
            </a:endParaRPr>
          </a:p>
        </p:txBody>
      </p:sp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96790E8-1F45-4D19-A25F-2EB18CA65064}"/>
              </a:ext>
            </a:extLst>
          </p:cNvPr>
          <p:cNvSpPr/>
          <p:nvPr/>
        </p:nvSpPr>
        <p:spPr>
          <a:xfrm>
            <a:off x="460783" y="2065442"/>
            <a:ext cx="80402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LDA defines each topic as a bag of words, and you have to label the topics as you deem fit</a:t>
            </a:r>
            <a:r>
              <a:rPr lang="en-AU" dirty="0" smtClean="0"/>
              <a:t>.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AU" dirty="0" smtClean="0"/>
              <a:t>We </a:t>
            </a:r>
            <a:r>
              <a:rPr lang="en-AU" dirty="0"/>
              <a:t>can infer the content spread of each sentence by a word count: </a:t>
            </a:r>
            <a:r>
              <a:rPr lang="en-AU" b="1" dirty="0"/>
              <a:t>Sentence 1</a:t>
            </a:r>
            <a:r>
              <a:rPr lang="en-AU" dirty="0"/>
              <a:t>: 100% Topic F </a:t>
            </a:r>
            <a:r>
              <a:rPr lang="en-AU" b="1" dirty="0"/>
              <a:t>Sentence 2</a:t>
            </a:r>
            <a:r>
              <a:rPr lang="en-AU" dirty="0"/>
              <a:t>: 100% Topic P </a:t>
            </a:r>
            <a:r>
              <a:rPr lang="en-AU" b="1" dirty="0"/>
              <a:t>Sentence 3</a:t>
            </a:r>
            <a:r>
              <a:rPr lang="en-AU" dirty="0"/>
              <a:t>: 33% Topic P and 67% Topic F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 smtClean="0"/>
              <a:t>We </a:t>
            </a:r>
            <a:r>
              <a:rPr lang="en-AU" dirty="0"/>
              <a:t>can derive the proportions that each word constitutes in given topics. For example, Topic F might comprise words in the following proportions: 40% eat, 40% fish, 20% vegetables, …</a:t>
            </a:r>
          </a:p>
        </p:txBody>
      </p:sp>
    </p:spTree>
    <p:extLst>
      <p:ext uri="{BB962C8B-B14F-4D97-AF65-F5344CB8AC3E}">
        <p14:creationId xmlns:p14="http://schemas.microsoft.com/office/powerpoint/2010/main" val="1556706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399" y="1048865"/>
            <a:ext cx="6121355" cy="68736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55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Topic Modelling – 3 Steps</a:t>
            </a:r>
            <a:endParaRPr lang="en-GB" sz="5500" baseline="30000" dirty="0">
              <a:solidFill>
                <a:srgbClr val="212236"/>
              </a:solidFill>
              <a:latin typeface="Open Sans"/>
              <a:cs typeface="Open Sans"/>
            </a:endParaRPr>
          </a:p>
        </p:txBody>
      </p:sp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96790E8-1F45-4D19-A25F-2EB18CA65064}"/>
              </a:ext>
            </a:extLst>
          </p:cNvPr>
          <p:cNvSpPr/>
          <p:nvPr/>
        </p:nvSpPr>
        <p:spPr>
          <a:xfrm>
            <a:off x="460783" y="2065442"/>
            <a:ext cx="80402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LDA defines each topic as a bag of words, and you have to label the topics as you deem fit</a:t>
            </a:r>
            <a:r>
              <a:rPr lang="en-AU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Specify how many latent topics are there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For each word, assign a temporary topic, according to a </a:t>
            </a:r>
            <a:r>
              <a:rPr lang="en-US" dirty="0" err="1" smtClean="0"/>
              <a:t>Dirichlet</a:t>
            </a:r>
            <a:r>
              <a:rPr lang="en-US" dirty="0" smtClean="0"/>
              <a:t> distribution, </a:t>
            </a:r>
            <a:r>
              <a:rPr lang="en-US" dirty="0"/>
              <a:t>e.g. kitten -&gt; F</a:t>
            </a:r>
          </a:p>
          <a:p>
            <a:pPr marL="1066785" lvl="1" indent="-457200">
              <a:buFont typeface="Arial" panose="020B0604020202020204" pitchFamily="34" charset="0"/>
              <a:buChar char="•"/>
            </a:pPr>
            <a:r>
              <a:rPr lang="en-AU" dirty="0" smtClean="0"/>
              <a:t>If </a:t>
            </a:r>
            <a:r>
              <a:rPr lang="en-AU" dirty="0"/>
              <a:t>a word appears twice, each word may be assigned to different topics. </a:t>
            </a:r>
            <a:endParaRPr lang="en-AU" dirty="0" smtClean="0"/>
          </a:p>
          <a:p>
            <a:pPr marL="1066785" lvl="1" indent="-457200">
              <a:buFont typeface="Arial" panose="020B0604020202020204" pitchFamily="34" charset="0"/>
              <a:buChar char="•"/>
            </a:pPr>
            <a:r>
              <a:rPr lang="en-AU" dirty="0" smtClean="0"/>
              <a:t>Function </a:t>
            </a:r>
            <a:r>
              <a:rPr lang="en-AU" dirty="0"/>
              <a:t>words (e.g. “the”, “and”, “my”) are removed and not assigned to any topics.</a:t>
            </a:r>
            <a:r>
              <a:rPr lang="en-US" dirty="0" smtClean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topic assignment is updated based on two criteria: </a:t>
            </a:r>
            <a:endParaRPr lang="en-AU" dirty="0" smtClean="0"/>
          </a:p>
          <a:p>
            <a:pPr marL="1066785" lvl="1" indent="-457200">
              <a:buFont typeface="Arial" panose="020B0604020202020204" pitchFamily="34" charset="0"/>
              <a:buChar char="•"/>
            </a:pPr>
            <a:r>
              <a:rPr lang="en-AU" dirty="0" smtClean="0"/>
              <a:t>How </a:t>
            </a:r>
            <a:r>
              <a:rPr lang="en-AU" dirty="0"/>
              <a:t>prevalent is that word across </a:t>
            </a:r>
            <a:r>
              <a:rPr lang="en-AU" dirty="0" smtClean="0"/>
              <a:t>topics?</a:t>
            </a:r>
          </a:p>
          <a:p>
            <a:pPr marL="1066785" lvl="1" indent="-457200">
              <a:buFont typeface="Arial" panose="020B0604020202020204" pitchFamily="34" charset="0"/>
              <a:buChar char="•"/>
            </a:pPr>
            <a:r>
              <a:rPr lang="en-AU" dirty="0" smtClean="0"/>
              <a:t>How </a:t>
            </a:r>
            <a:r>
              <a:rPr lang="en-AU" dirty="0"/>
              <a:t>prevalent are topics in the document</a:t>
            </a:r>
            <a:r>
              <a:rPr lang="en-AU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177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Repeated refinement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/>
              <a:t>The process of checking topic assignment is repeated for each word in every document, cycling through the entire collection of documents multiple times. </a:t>
            </a:r>
            <a:endParaRPr lang="en-AU" sz="2400" dirty="0" smtClean="0"/>
          </a:p>
          <a:p>
            <a:r>
              <a:rPr lang="en-AU" sz="2400" dirty="0" smtClean="0"/>
              <a:t>This </a:t>
            </a:r>
            <a:r>
              <a:rPr lang="en-AU" sz="2400" dirty="0"/>
              <a:t>iterative updating is the key feature of LDA that generates a final solution with coherent topics.</a:t>
            </a:r>
          </a:p>
          <a:p>
            <a:endParaRPr lang="en-AU" dirty="0"/>
          </a:p>
        </p:txBody>
      </p:sp>
      <p:pic>
        <p:nvPicPr>
          <p:cNvPr id="4" name="Picture 2" descr="https://qph.fs.quoracdn.net/main-qimg-a9c1f89a1362ea30a6c5ea411991798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12" y="3634181"/>
            <a:ext cx="2857500" cy="138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420" y="3634181"/>
            <a:ext cx="2857899" cy="1390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13" y="5197870"/>
            <a:ext cx="2857899" cy="13813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419" y="5199609"/>
            <a:ext cx="2857899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15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10.3.2 Word </a:t>
            </a:r>
            <a:r>
              <a:rPr lang="en-US" dirty="0" err="1" smtClean="0"/>
              <a:t>embeddings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10 Natural Language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10869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Benjo</a:t>
            </a:r>
            <a:r>
              <a:rPr lang="en-US" dirty="0" smtClean="0"/>
              <a:t> 2003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78" y="1600200"/>
            <a:ext cx="5376843" cy="4525963"/>
          </a:xfrm>
        </p:spPr>
      </p:pic>
    </p:spTree>
    <p:extLst>
      <p:ext uri="{BB962C8B-B14F-4D97-AF65-F5344CB8AC3E}">
        <p14:creationId xmlns:p14="http://schemas.microsoft.com/office/powerpoint/2010/main" val="1955128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Imaging doing simple math with words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28</a:t>
            </a:fld>
            <a:fld id="{58C04F4F-BEF0-FA41-8AF6-98D76608D8CB}" type="slidenum">
              <a:rPr lang="en-AU" smtClean="0"/>
              <a:t>28</a:t>
            </a:fld>
            <a:r>
              <a:rPr lang="en-AU" smtClean="0"/>
              <a:t>1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7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AU" dirty="0" smtClean="0"/>
                  <a:t>“A </a:t>
                </a:r>
                <a:r>
                  <a:rPr lang="en-AU" dirty="0"/>
                  <a:t>is to B as C is to </a:t>
                </a:r>
                <a:r>
                  <a:rPr lang="en-AU" dirty="0" smtClean="0"/>
                  <a:t>D” tasks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𝑤𝑜𝑟𝑑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𝑤𝑜𝑟𝑑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𝑤𝑜𝑟𝑑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𝑤𝑜𝑟𝑑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/>
                  <a:t>Apps at </a:t>
                </a:r>
                <a:endParaRPr lang="en-US" dirty="0" smtClean="0"/>
              </a:p>
              <a:p>
                <a:pPr lvl="1"/>
                <a:r>
                  <a:rPr lang="en-US" dirty="0" smtClean="0">
                    <a:hlinkClick r:id="rId2"/>
                  </a:rPr>
                  <a:t>http</a:t>
                </a:r>
                <a:r>
                  <a:rPr lang="en-US" dirty="0">
                    <a:hlinkClick r:id="rId2"/>
                  </a:rPr>
                  <a:t>://rare-technologies.com/word2vec-tutorial</a:t>
                </a:r>
                <a:r>
                  <a:rPr lang="en-US" dirty="0" smtClean="0">
                    <a:hlinkClick r:id="rId2"/>
                  </a:rPr>
                  <a:t>/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blipFill rotWithShape="0">
                <a:blip r:embed="rId3"/>
                <a:stretch>
                  <a:fillRect l="-1040" t="-1643" b="-75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825" y="2708920"/>
            <a:ext cx="2828925" cy="2009775"/>
          </a:xfrm>
          <a:prstGeom prst="rect">
            <a:avLst/>
          </a:prstGeom>
        </p:spPr>
      </p:pic>
      <p:pic>
        <p:nvPicPr>
          <p:cNvPr id="65538" name="Picture 2" descr="https://www.tensorflow.org/versions/r0.7/images/linear-relationship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708920"/>
            <a:ext cx="5544616" cy="194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2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“A is to B as C is to D” </a:t>
            </a:r>
            <a:r>
              <a:rPr lang="en-AU" dirty="0" smtClean="0"/>
              <a:t>tasks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29</a:t>
            </a:fld>
            <a:fld id="{58C04F4F-BEF0-FA41-8AF6-98D76608D8CB}" type="slidenum">
              <a:rPr lang="en-AU" smtClean="0"/>
              <a:t>29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AU" dirty="0"/>
              <a:t>20,000 syntactic and semantic test </a:t>
            </a:r>
            <a:r>
              <a:rPr lang="en-AU" dirty="0" smtClean="0"/>
              <a:t>examples (Google)</a:t>
            </a:r>
          </a:p>
          <a:p>
            <a:pPr lvl="1"/>
            <a:r>
              <a:rPr lang="en-AU" dirty="0">
                <a:hlinkClick r:id="rId2"/>
              </a:rPr>
              <a:t>http://</a:t>
            </a:r>
            <a:r>
              <a:rPr lang="en-AU" dirty="0" smtClean="0">
                <a:hlinkClick r:id="rId2"/>
              </a:rPr>
              <a:t>word2vec.googlecode.com/svn/trunk/questions-words.txt</a:t>
            </a:r>
            <a:endParaRPr lang="en-AU" dirty="0" smtClean="0"/>
          </a:p>
          <a:p>
            <a:pPr lvl="1"/>
            <a:r>
              <a:rPr lang="en-AU" dirty="0" smtClean="0"/>
              <a:t>The top 30,000 words ranked according to frequency are used for the evaluation below:</a:t>
            </a:r>
          </a:p>
          <a:p>
            <a:endParaRPr lang="en-AU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322787"/>
            <a:ext cx="6638925" cy="1914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143" y="2906490"/>
            <a:ext cx="2743200" cy="923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343" y="2923778"/>
            <a:ext cx="2286000" cy="1657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028" y="2919214"/>
            <a:ext cx="26670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1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8312" y="625795"/>
            <a:ext cx="6048375" cy="576411"/>
          </a:xfrm>
        </p:spPr>
        <p:txBody>
          <a:bodyPr/>
          <a:lstStyle/>
          <a:p>
            <a:r>
              <a:rPr lang="en-AU" dirty="0" smtClean="0"/>
              <a:t>Outline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3</a:t>
            </a:fld>
            <a:fld id="{58C04F4F-BEF0-FA41-8AF6-98D76608D8CB}" type="slidenum">
              <a:rPr lang="en-AU" smtClean="0"/>
              <a:t>3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Graphs in knowledge representation</a:t>
            </a:r>
          </a:p>
          <a:p>
            <a:pPr lvl="1"/>
            <a:r>
              <a:rPr lang="en-AU" dirty="0" smtClean="0"/>
              <a:t>Two different sources</a:t>
            </a:r>
          </a:p>
          <a:p>
            <a:pPr lvl="2"/>
            <a:r>
              <a:rPr lang="en-AU" dirty="0" smtClean="0"/>
              <a:t>Knowledge experts (logic based)</a:t>
            </a:r>
          </a:p>
          <a:p>
            <a:pPr lvl="2"/>
            <a:r>
              <a:rPr lang="en-AU" dirty="0" smtClean="0"/>
              <a:t>Knowledge discovery (from natural language texts)</a:t>
            </a:r>
          </a:p>
          <a:p>
            <a:r>
              <a:rPr lang="en-AU" dirty="0" smtClean="0"/>
              <a:t>Ontology learning</a:t>
            </a:r>
          </a:p>
          <a:p>
            <a:pPr lvl="1"/>
            <a:r>
              <a:rPr lang="en-AU" dirty="0" smtClean="0"/>
              <a:t>Entity Extraction</a:t>
            </a:r>
          </a:p>
          <a:p>
            <a:pPr lvl="2"/>
            <a:r>
              <a:rPr lang="en-AU" dirty="0" smtClean="0"/>
              <a:t>Symbolic </a:t>
            </a:r>
          </a:p>
          <a:p>
            <a:pPr lvl="3"/>
            <a:r>
              <a:rPr lang="en-AU" dirty="0" smtClean="0"/>
              <a:t>Unsupervised learning</a:t>
            </a:r>
          </a:p>
          <a:p>
            <a:pPr lvl="3"/>
            <a:r>
              <a:rPr lang="en-AU" dirty="0" smtClean="0"/>
              <a:t>Supervised learning</a:t>
            </a:r>
          </a:p>
          <a:p>
            <a:pPr lvl="2"/>
            <a:r>
              <a:rPr lang="en-AU" dirty="0" err="1" smtClean="0"/>
              <a:t>Subsymbolic</a:t>
            </a:r>
            <a:endParaRPr lang="en-AU" dirty="0" smtClean="0"/>
          </a:p>
          <a:p>
            <a:pPr lvl="3"/>
            <a:r>
              <a:rPr lang="en-AU" dirty="0" smtClean="0"/>
              <a:t>Deep learning</a:t>
            </a:r>
          </a:p>
          <a:p>
            <a:pPr lvl="1"/>
            <a:r>
              <a:rPr lang="en-AU" dirty="0" smtClean="0"/>
              <a:t>Entity Relation </a:t>
            </a:r>
            <a:r>
              <a:rPr lang="en-AU" dirty="0" smtClean="0"/>
              <a:t>Extraction</a:t>
            </a:r>
            <a:endParaRPr lang="en-AU" dirty="0" smtClean="0"/>
          </a:p>
          <a:p>
            <a:pPr lvl="1"/>
            <a:endParaRPr lang="en-AU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/>
          </p:nvPr>
        </p:nvGraphicFramePr>
        <p:xfrm>
          <a:off x="5220841" y="2996952"/>
          <a:ext cx="3671639" cy="3240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610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embedding loss functions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353"/>
          <a:stretch/>
        </p:blipFill>
        <p:spPr>
          <a:xfrm>
            <a:off x="805404" y="1767254"/>
            <a:ext cx="7185349" cy="43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29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ways of obtaining word vectors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3396" y="1600200"/>
            <a:ext cx="7457207" cy="4525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" y="1668706"/>
            <a:ext cx="85248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28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95536" y="404664"/>
            <a:ext cx="6336407" cy="576411"/>
          </a:xfrm>
        </p:spPr>
        <p:txBody>
          <a:bodyPr/>
          <a:lstStyle/>
          <a:p>
            <a:r>
              <a:rPr lang="en-AU" dirty="0" smtClean="0"/>
              <a:t>Word2vec (</a:t>
            </a:r>
            <a:r>
              <a:rPr lang="en-AU" dirty="0" err="1" smtClean="0"/>
              <a:t>Mikolov</a:t>
            </a:r>
            <a:r>
              <a:rPr lang="en-AU" dirty="0" smtClean="0"/>
              <a:t> et al. 2013)</a:t>
            </a:r>
            <a:endParaRPr lang="en-AU" dirty="0"/>
          </a:p>
        </p:txBody>
      </p:sp>
      <p:sp>
        <p:nvSpPr>
          <p:cNvPr id="105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8313" y="1412875"/>
            <a:ext cx="8064500" cy="4608413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AU" sz="2000" dirty="0" smtClean="0"/>
              <a:t>For learning word representations. </a:t>
            </a:r>
          </a:p>
          <a:p>
            <a:pPr marL="342900" indent="-342900">
              <a:buFont typeface="Arial"/>
              <a:buChar char="•"/>
            </a:pPr>
            <a:endParaRPr lang="en-AU" sz="800" dirty="0" smtClean="0"/>
          </a:p>
          <a:p>
            <a:pPr marL="342900" indent="-342900">
              <a:buFont typeface="Arial"/>
              <a:buChar char="•"/>
            </a:pPr>
            <a:r>
              <a:rPr lang="en-AU" sz="2000" dirty="0" smtClean="0"/>
              <a:t>Using a shallow neural network, no hidden layer.</a:t>
            </a:r>
          </a:p>
          <a:p>
            <a:pPr marL="342900" indent="-342900">
              <a:buFont typeface="Arial"/>
              <a:buChar char="•"/>
            </a:pPr>
            <a:endParaRPr lang="en-AU" sz="800" dirty="0" smtClean="0"/>
          </a:p>
          <a:p>
            <a:pPr marL="342900" indent="-342900">
              <a:buFont typeface="Arial"/>
              <a:buChar char="•"/>
            </a:pPr>
            <a:r>
              <a:rPr lang="en-AU" sz="2000" dirty="0" smtClean="0"/>
              <a:t>No shared parameters across the network.</a:t>
            </a:r>
          </a:p>
          <a:p>
            <a:pPr marL="342900" indent="-342900">
              <a:buFont typeface="Arial"/>
              <a:buChar char="•"/>
            </a:pPr>
            <a:endParaRPr lang="en-AU" sz="800" b="1" i="1" dirty="0" smtClean="0"/>
          </a:p>
          <a:p>
            <a:pPr marL="342900" indent="-342900">
              <a:buFont typeface="Arial"/>
              <a:buChar char="•"/>
            </a:pPr>
            <a:r>
              <a:rPr lang="en-AU" sz="2000" dirty="0" smtClean="0"/>
              <a:t>Fast training – training over Wikipedia snapshot (about 1 billion words) with 50 dimensions takes only 4 hours.</a:t>
            </a:r>
          </a:p>
          <a:p>
            <a:pPr marL="342900" indent="-342900">
              <a:buFont typeface="Arial"/>
              <a:buChar char="•"/>
            </a:pPr>
            <a:endParaRPr lang="en-AU" sz="800" dirty="0" smtClean="0"/>
          </a:p>
          <a:p>
            <a:pPr marL="342900" indent="-342900">
              <a:buFont typeface="Arial"/>
              <a:buChar char="•"/>
            </a:pPr>
            <a:r>
              <a:rPr lang="en-AU" sz="2000" dirty="0" smtClean="0"/>
              <a:t>State-of-the-art performance. Learned word embedding vectors can be represented as linear translations, e.g.</a:t>
            </a:r>
          </a:p>
          <a:p>
            <a:pPr lvl="1" indent="0">
              <a:buNone/>
            </a:pPr>
            <a:endParaRPr lang="en-AU" sz="2000" dirty="0"/>
          </a:p>
          <a:p>
            <a:pPr marL="342900" indent="-342900">
              <a:buFont typeface="Arial"/>
              <a:buChar char="•"/>
            </a:pPr>
            <a:endParaRPr lang="en-AU" sz="2000" dirty="0" smtClean="0"/>
          </a:p>
          <a:p>
            <a:pPr marL="342900" indent="-342900">
              <a:buFont typeface="Arial"/>
              <a:buChar char="•"/>
            </a:pPr>
            <a:endParaRPr lang="en-AU" sz="2000" dirty="0"/>
          </a:p>
          <a:p>
            <a:pPr marL="342900" indent="-342900">
              <a:buFont typeface="Arial"/>
              <a:buChar char="•"/>
            </a:pPr>
            <a:endParaRPr lang="en-AU" sz="2000" dirty="0" smtClean="0"/>
          </a:p>
          <a:p>
            <a:pPr marL="342900" indent="-342900">
              <a:buFont typeface="Arial"/>
              <a:buChar char="•"/>
            </a:pPr>
            <a:endParaRPr lang="en-AU" sz="2000" dirty="0"/>
          </a:p>
          <a:p>
            <a:pPr marL="342900" indent="-342900">
              <a:buFont typeface="Arial"/>
              <a:buChar char="•"/>
            </a:pPr>
            <a:endParaRPr lang="en-AU" sz="2000" dirty="0" smtClean="0"/>
          </a:p>
          <a:p>
            <a:pPr marL="342900" indent="-342900">
              <a:buFont typeface="Arial"/>
              <a:buChar char="•"/>
            </a:pPr>
            <a:endParaRPr lang="en-AU" sz="2000" dirty="0"/>
          </a:p>
          <a:p>
            <a:r>
              <a:rPr lang="en-AU" sz="2000" dirty="0" smtClean="0"/>
              <a:t>	</a:t>
            </a:r>
          </a:p>
          <a:p>
            <a:r>
              <a:rPr lang="en-AU" sz="2000" dirty="0"/>
              <a:t>	</a:t>
            </a:r>
            <a:endParaRPr lang="en-AU" sz="2000" dirty="0" smtClean="0"/>
          </a:p>
          <a:p>
            <a:pPr marL="342900" indent="-342900">
              <a:buFont typeface="Arial"/>
              <a:buChar char="•"/>
            </a:pPr>
            <a:endParaRPr lang="en-AU" sz="3000" b="1" dirty="0"/>
          </a:p>
          <a:p>
            <a:pPr lvl="1" indent="0">
              <a:buNone/>
            </a:pPr>
            <a:endParaRPr lang="en-AU" sz="2400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547664" y="4797152"/>
          <a:ext cx="63198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4" imgW="3314700" imgH="431800" progId="Equation.3">
                  <p:embed/>
                </p:oleObj>
              </mc:Choice>
              <mc:Fallback>
                <p:oleObj name="Equation" r:id="rId4" imgW="3314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47664" y="4797152"/>
                        <a:ext cx="6319837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056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95536" y="404664"/>
            <a:ext cx="6336407" cy="576411"/>
          </a:xfrm>
        </p:spPr>
        <p:txBody>
          <a:bodyPr/>
          <a:lstStyle/>
          <a:p>
            <a:r>
              <a:rPr lang="en-AU" dirty="0" smtClean="0"/>
              <a:t>Word2vec (cont.)</a:t>
            </a:r>
            <a:endParaRPr lang="en-AU" dirty="0"/>
          </a:p>
        </p:txBody>
      </p:sp>
      <p:sp>
        <p:nvSpPr>
          <p:cNvPr id="105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8313" y="1412875"/>
            <a:ext cx="8064500" cy="460841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AU" sz="2000" dirty="0" smtClean="0"/>
              <a:t>Word2vec has two models, Continuous Bag of Word (CBOW) and </a:t>
            </a:r>
            <a:r>
              <a:rPr lang="en-AU" sz="2000" dirty="0" err="1" smtClean="0"/>
              <a:t>SkipGram</a:t>
            </a:r>
            <a:r>
              <a:rPr lang="en-AU" sz="2000" dirty="0" smtClean="0"/>
              <a:t> models. </a:t>
            </a:r>
          </a:p>
          <a:p>
            <a:pPr marL="342900" indent="-342900">
              <a:buFont typeface="Arial"/>
              <a:buChar char="•"/>
            </a:pPr>
            <a:r>
              <a:rPr lang="en-AU" sz="2000" dirty="0" smtClean="0"/>
              <a:t>CBOW: predicting </a:t>
            </a:r>
            <a:r>
              <a:rPr lang="en-AU" sz="2000" i="1" dirty="0" err="1" smtClean="0"/>
              <a:t>w</a:t>
            </a:r>
            <a:r>
              <a:rPr lang="en-AU" sz="2000" i="1" baseline="-25000" dirty="0" err="1" smtClean="0"/>
              <a:t>t</a:t>
            </a:r>
            <a:r>
              <a:rPr lang="en-AU" sz="2000" i="1" baseline="-25000" dirty="0" smtClean="0"/>
              <a:t> </a:t>
            </a:r>
            <a:r>
              <a:rPr lang="en-AU" sz="2000" dirty="0" smtClean="0"/>
              <a:t> given its context</a:t>
            </a:r>
            <a:endParaRPr lang="en-AU" sz="2000" dirty="0"/>
          </a:p>
          <a:p>
            <a:pPr marL="342900" indent="-342900">
              <a:buFont typeface="Arial"/>
              <a:buChar char="•"/>
            </a:pPr>
            <a:r>
              <a:rPr lang="en-AU" sz="2000" dirty="0" err="1" smtClean="0"/>
              <a:t>SkipGram</a:t>
            </a:r>
            <a:r>
              <a:rPr lang="en-AU" sz="2000" dirty="0" smtClean="0"/>
              <a:t>: predicting the context words given a word </a:t>
            </a:r>
            <a:r>
              <a:rPr lang="en-AU" sz="2000" i="1" dirty="0" err="1" smtClean="0"/>
              <a:t>w</a:t>
            </a:r>
            <a:r>
              <a:rPr lang="en-AU" sz="2000" i="1" baseline="-25000" dirty="0" err="1" smtClean="0"/>
              <a:t>t</a:t>
            </a:r>
            <a:endParaRPr lang="en-AU" sz="2000" i="1" dirty="0" smtClean="0"/>
          </a:p>
          <a:p>
            <a:pPr marL="342900" indent="-342900">
              <a:buFont typeface="Arial"/>
              <a:buChar char="•"/>
            </a:pPr>
            <a:endParaRPr lang="en-AU" sz="2000" dirty="0"/>
          </a:p>
          <a:p>
            <a:pPr marL="342900" indent="-342900">
              <a:buFont typeface="Arial"/>
              <a:buChar char="•"/>
            </a:pPr>
            <a:endParaRPr lang="en-AU" sz="2000" dirty="0" smtClean="0"/>
          </a:p>
          <a:p>
            <a:pPr marL="342900" indent="-342900">
              <a:buFont typeface="Arial"/>
              <a:buChar char="•"/>
            </a:pPr>
            <a:endParaRPr lang="en-AU" sz="2000" dirty="0"/>
          </a:p>
          <a:p>
            <a:r>
              <a:rPr lang="en-AU" sz="2000" dirty="0" smtClean="0"/>
              <a:t>	</a:t>
            </a:r>
          </a:p>
          <a:p>
            <a:r>
              <a:rPr lang="en-AU" sz="2000" dirty="0"/>
              <a:t>	</a:t>
            </a:r>
            <a:endParaRPr lang="en-AU" sz="2000" dirty="0" smtClean="0"/>
          </a:p>
          <a:p>
            <a:pPr marL="342900" indent="-342900">
              <a:buFont typeface="Arial"/>
              <a:buChar char="•"/>
            </a:pPr>
            <a:endParaRPr lang="en-AU" sz="3000" b="1" dirty="0"/>
          </a:p>
          <a:p>
            <a:pPr lvl="1" indent="0">
              <a:buNone/>
            </a:pPr>
            <a:endParaRPr lang="en-AU" sz="2400" dirty="0" smtClean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212976"/>
            <a:ext cx="5449416" cy="3204375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1979712" y="630932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[Image credits: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Mikolov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et al (2013) </a:t>
            </a:r>
            <a:r>
              <a:rPr lang="en-GB" sz="1200" dirty="0" smtClean="0">
                <a:solidFill>
                  <a:schemeClr val="bg1">
                    <a:lumMod val="65000"/>
                  </a:schemeClr>
                </a:solidFill>
              </a:rPr>
              <a:t>“Efficient 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estimation of word representations in vector space</a:t>
            </a:r>
            <a:r>
              <a:rPr lang="en-GB" sz="1200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56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8313" y="1412875"/>
            <a:ext cx="8064500" cy="4608413"/>
          </a:xfrm>
        </p:spPr>
        <p:txBody>
          <a:bodyPr/>
          <a:lstStyle/>
          <a:p>
            <a:pPr marL="457200" lvl="1" indent="0">
              <a:buNone/>
            </a:pPr>
            <a:endParaRPr lang="en-AU" sz="1200" dirty="0"/>
          </a:p>
          <a:p>
            <a:pPr marL="457200" lvl="1" indent="0">
              <a:buNone/>
            </a:pPr>
            <a:r>
              <a:rPr lang="en-AU" sz="1200" dirty="0" smtClean="0"/>
              <a:t>martial 		[ 0.12657, 0.61425, … , 0.86142]</a:t>
            </a:r>
          </a:p>
          <a:p>
            <a:pPr marL="457200" lvl="1" indent="0">
              <a:buNone/>
            </a:pPr>
            <a:r>
              <a:rPr lang="en-AU" sz="1200" dirty="0" smtClean="0"/>
              <a:t>art  			[ 0.71089, 0.21725</a:t>
            </a:r>
            <a:r>
              <a:rPr lang="en-AU" sz="1200" dirty="0"/>
              <a:t>, … </a:t>
            </a:r>
            <a:r>
              <a:rPr lang="en-AU" sz="1200" dirty="0" smtClean="0"/>
              <a:t>, 0.39198]</a:t>
            </a:r>
            <a:endParaRPr lang="en-AU" sz="1200" dirty="0"/>
          </a:p>
          <a:p>
            <a:pPr marL="457200" lvl="1" indent="0">
              <a:buNone/>
            </a:pPr>
            <a:r>
              <a:rPr lang="en-AU" sz="1200" dirty="0" smtClean="0"/>
              <a:t>martial art  		[ 0.46352, 0.48576, </a:t>
            </a:r>
            <a:r>
              <a:rPr lang="en-AU" sz="1200" dirty="0"/>
              <a:t>… </a:t>
            </a:r>
            <a:r>
              <a:rPr lang="en-AU" sz="1200" dirty="0" smtClean="0"/>
              <a:t>, 0.09812]</a:t>
            </a:r>
          </a:p>
          <a:p>
            <a:pPr marL="457200" lvl="1" indent="0">
              <a:buNone/>
            </a:pPr>
            <a:r>
              <a:rPr lang="en-AU" sz="1200" dirty="0" smtClean="0"/>
              <a:t>I am learning martial arts	</a:t>
            </a:r>
            <a:r>
              <a:rPr lang="en-AU" sz="1200" dirty="0"/>
              <a:t>[ </a:t>
            </a:r>
            <a:r>
              <a:rPr lang="en-AU" sz="1200" dirty="0" smtClean="0"/>
              <a:t>0.23242</a:t>
            </a:r>
            <a:r>
              <a:rPr lang="en-AU" sz="1200" dirty="0"/>
              <a:t>, </a:t>
            </a:r>
            <a:r>
              <a:rPr lang="en-AU" sz="1200" dirty="0" smtClean="0"/>
              <a:t>0.09824, </a:t>
            </a:r>
            <a:r>
              <a:rPr lang="en-AU" sz="1200" dirty="0"/>
              <a:t>… , </a:t>
            </a:r>
            <a:r>
              <a:rPr lang="en-AU" sz="1200" dirty="0" smtClean="0"/>
              <a:t>0.97242]</a:t>
            </a:r>
          </a:p>
          <a:p>
            <a:pPr marL="457200" lvl="1" indent="0">
              <a:buNone/>
            </a:pPr>
            <a:r>
              <a:rPr lang="en-AU" sz="1200" dirty="0" smtClean="0"/>
              <a:t>I am in </a:t>
            </a:r>
            <a:r>
              <a:rPr lang="en-AU" sz="1200" dirty="0" err="1" smtClean="0"/>
              <a:t>kongfu</a:t>
            </a:r>
            <a:r>
              <a:rPr lang="en-AU" sz="1200" dirty="0"/>
              <a:t> </a:t>
            </a:r>
            <a:r>
              <a:rPr lang="en-AU" sz="1200" dirty="0" smtClean="0"/>
              <a:t>training</a:t>
            </a:r>
            <a:r>
              <a:rPr lang="en-AU" sz="1200" dirty="0"/>
              <a:t>	</a:t>
            </a:r>
            <a:r>
              <a:rPr lang="en-AU" sz="1200" dirty="0" smtClean="0"/>
              <a:t>[ 0.21141, 0.08576</a:t>
            </a:r>
            <a:r>
              <a:rPr lang="en-AU" sz="1200" dirty="0"/>
              <a:t>, … , </a:t>
            </a:r>
            <a:r>
              <a:rPr lang="en-AU" sz="1200" dirty="0" smtClean="0"/>
              <a:t>0.99812</a:t>
            </a:r>
            <a:r>
              <a:rPr lang="en-AU" sz="1200" dirty="0"/>
              <a:t>]</a:t>
            </a:r>
          </a:p>
          <a:p>
            <a:endParaRPr lang="en-AU" sz="2400" dirty="0" smtClean="0"/>
          </a:p>
          <a:p>
            <a:endParaRPr lang="en-AU" sz="2400" dirty="0"/>
          </a:p>
          <a:p>
            <a:endParaRPr lang="en-AU" sz="2400" dirty="0" smtClean="0"/>
          </a:p>
          <a:p>
            <a:endParaRPr lang="en-AU" sz="2400" dirty="0"/>
          </a:p>
          <a:p>
            <a:endParaRPr lang="en-AU" sz="2400" dirty="0" smtClean="0"/>
          </a:p>
          <a:p>
            <a:endParaRPr lang="en-AU" sz="2400" dirty="0" smtClean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23528" y="188640"/>
            <a:ext cx="6336407" cy="576411"/>
          </a:xfrm>
        </p:spPr>
        <p:txBody>
          <a:bodyPr>
            <a:normAutofit fontScale="85000" lnSpcReduction="10000"/>
          </a:bodyPr>
          <a:lstStyle/>
          <a:p>
            <a:r>
              <a:rPr lang="en-AU" dirty="0"/>
              <a:t>From </a:t>
            </a:r>
            <a:r>
              <a:rPr lang="en-AU" dirty="0" smtClean="0"/>
              <a:t>Word and Phrase to Sentence Representations</a:t>
            </a:r>
            <a:endParaRPr lang="en-AU" dirty="0"/>
          </a:p>
          <a:p>
            <a:endParaRPr lang="en-AU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83568" y="5436840"/>
            <a:ext cx="69847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827584" y="3276600"/>
            <a:ext cx="8384" cy="2384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87624" y="369935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military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47664" y="3915380"/>
            <a:ext cx="87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martial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88024" y="4491444"/>
            <a:ext cx="877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kongfu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92080" y="4203412"/>
            <a:ext cx="121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F2515"/>
                </a:solidFill>
              </a:rPr>
              <a:t>martial art</a:t>
            </a:r>
            <a:endParaRPr lang="en-US" dirty="0">
              <a:solidFill>
                <a:srgbClr val="AF251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36096" y="4707468"/>
            <a:ext cx="137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Taekwondo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59832" y="4563452"/>
            <a:ext cx="45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F2515"/>
                </a:solidFill>
              </a:rPr>
              <a:t>art</a:t>
            </a:r>
            <a:endParaRPr lang="en-US" dirty="0">
              <a:solidFill>
                <a:srgbClr val="AF251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12232" y="4715852"/>
            <a:ext cx="63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craft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915816" y="4995500"/>
            <a:ext cx="118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71600" y="349262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army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139952" y="3284984"/>
            <a:ext cx="2724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learning martial arts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427984" y="3140968"/>
            <a:ext cx="245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F2515"/>
                </a:solidFill>
              </a:rPr>
              <a:t>I am in </a:t>
            </a:r>
            <a:r>
              <a:rPr lang="en-US" dirty="0" err="1" smtClean="0">
                <a:solidFill>
                  <a:srgbClr val="AF2515"/>
                </a:solidFill>
              </a:rPr>
              <a:t>kongfu</a:t>
            </a:r>
            <a:r>
              <a:rPr lang="en-US" dirty="0" smtClean="0">
                <a:solidFill>
                  <a:srgbClr val="AF2515"/>
                </a:solidFill>
              </a:rPr>
              <a:t> training</a:t>
            </a:r>
            <a:endParaRPr lang="en-US" dirty="0">
              <a:solidFill>
                <a:srgbClr val="AF25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13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dirty="0" smtClean="0"/>
              <a:t>11111e</a:t>
            </a:r>
            <a:endParaRPr lang="en-AU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8313" y="1412875"/>
            <a:ext cx="8064500" cy="4608413"/>
          </a:xfrm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AU" sz="2000" dirty="0" smtClean="0"/>
              <a:t>Treating phrases in the same way as individual words by using a pre-identified phrase </a:t>
            </a:r>
            <a:r>
              <a:rPr lang="en-AU" sz="2000" dirty="0"/>
              <a:t>list </a:t>
            </a:r>
            <a:r>
              <a:rPr lang="en-AU" sz="2000" dirty="0" smtClean="0"/>
              <a:t>(</a:t>
            </a:r>
            <a:r>
              <a:rPr lang="en-AU" sz="2000" dirty="0" err="1"/>
              <a:t>Mikolov</a:t>
            </a:r>
            <a:r>
              <a:rPr lang="en-AU" sz="2000" dirty="0"/>
              <a:t> et al. 2013) </a:t>
            </a:r>
            <a:r>
              <a:rPr lang="en-AU" sz="2000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AU" sz="2000" dirty="0" smtClean="0"/>
              <a:t>Using word2vec to train both word and phrase embeddings, achieved 72% accuracy on phrase analogy tests.</a:t>
            </a:r>
          </a:p>
          <a:p>
            <a:pPr marL="1085850" lvl="1" indent="-342900">
              <a:buFont typeface="Arial"/>
              <a:buChar char="•"/>
            </a:pPr>
            <a:endParaRPr lang="en-AU" sz="2000" dirty="0" smtClean="0"/>
          </a:p>
          <a:p>
            <a:pPr marL="342900" indent="-342900">
              <a:buFont typeface="Arial"/>
              <a:buChar char="•"/>
            </a:pPr>
            <a:endParaRPr lang="en-AU" sz="2000" dirty="0" smtClean="0"/>
          </a:p>
          <a:p>
            <a:endParaRPr lang="en-AU" sz="2400" b="1" dirty="0" smtClean="0"/>
          </a:p>
          <a:p>
            <a:endParaRPr lang="en-AU" sz="2000" b="1" dirty="0" smtClean="0"/>
          </a:p>
          <a:p>
            <a:endParaRPr lang="en-AU" sz="2000" b="1" dirty="0"/>
          </a:p>
          <a:p>
            <a:endParaRPr lang="en-AU" sz="2000" b="1" dirty="0" smtClean="0"/>
          </a:p>
          <a:p>
            <a:r>
              <a:rPr lang="en-AU" sz="2000" b="1" dirty="0" smtClean="0"/>
              <a:t>Problem</a:t>
            </a:r>
            <a:r>
              <a:rPr lang="en-AU" sz="20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AU" sz="2000" dirty="0" smtClean="0"/>
              <a:t>Suffering from data sparsity, not generating phrases that are not in the pre-identified list </a:t>
            </a:r>
            <a:r>
              <a:rPr lang="en-AU" sz="2000" dirty="0"/>
              <a:t>or </a:t>
            </a:r>
            <a:r>
              <a:rPr lang="en-AU" sz="2000" dirty="0" smtClean="0"/>
              <a:t>not </a:t>
            </a:r>
            <a:r>
              <a:rPr lang="en-AU" sz="2000" dirty="0"/>
              <a:t>occur in the training </a:t>
            </a:r>
            <a:r>
              <a:rPr lang="en-AU" sz="2000" dirty="0" smtClean="0"/>
              <a:t>set.</a:t>
            </a:r>
            <a:endParaRPr lang="en-AU" sz="2000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67544" y="404664"/>
            <a:ext cx="6336407" cy="576411"/>
          </a:xfrm>
        </p:spPr>
        <p:txBody>
          <a:bodyPr/>
          <a:lstStyle/>
          <a:p>
            <a:r>
              <a:rPr lang="en-AU" dirty="0" smtClean="0"/>
              <a:t>Holistic Approach</a:t>
            </a:r>
            <a:endParaRPr lang="en-AU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780928"/>
            <a:ext cx="4824536" cy="226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Approach - MVRU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537890" cy="4525963"/>
          </a:xfrm>
        </p:spPr>
        <p:txBody>
          <a:bodyPr>
            <a:normAutofit fontScale="62500" lnSpcReduction="20000"/>
          </a:bodyPr>
          <a:lstStyle/>
          <a:p>
            <a:pPr marL="342900" indent="-342900"/>
            <a:r>
              <a:rPr lang="en-AU" dirty="0"/>
              <a:t>Unsupervised phrase representation learning.</a:t>
            </a:r>
          </a:p>
          <a:p>
            <a:pPr marL="342900" indent="-342900"/>
            <a:r>
              <a:rPr lang="en-AU" dirty="0"/>
              <a:t>Phrases are pre-identified.</a:t>
            </a:r>
          </a:p>
          <a:p>
            <a:pPr marL="342900" indent="-342900"/>
            <a:r>
              <a:rPr lang="en-AU" dirty="0"/>
              <a:t>Combining </a:t>
            </a:r>
            <a:r>
              <a:rPr lang="en-AU" dirty="0" err="1"/>
              <a:t>SkipGram</a:t>
            </a:r>
            <a:r>
              <a:rPr lang="en-AU" dirty="0"/>
              <a:t> prediction model with the Matrix-Vector Recursive/LSTM/GRU models</a:t>
            </a:r>
          </a:p>
          <a:p>
            <a:pPr marL="342900" indent="-342900"/>
            <a:r>
              <a:rPr lang="en-AU" dirty="0"/>
              <a:t>A function </a:t>
            </a:r>
            <a:r>
              <a:rPr lang="en-AU" b="1" i="1" dirty="0"/>
              <a:t>g</a:t>
            </a:r>
            <a:r>
              <a:rPr lang="en-AU" dirty="0"/>
              <a:t> that computes the compositional semantic representation of phrases</a:t>
            </a:r>
          </a:p>
          <a:p>
            <a:pPr marL="342900" indent="-342900"/>
            <a:r>
              <a:rPr lang="en-AU" dirty="0"/>
              <a:t>A function </a:t>
            </a:r>
            <a:r>
              <a:rPr lang="en-AU" b="1" i="1" dirty="0"/>
              <a:t>f</a:t>
            </a:r>
            <a:r>
              <a:rPr lang="en-AU" dirty="0"/>
              <a:t> that maps the conditional probability distribution of phrases over a corpus</a:t>
            </a:r>
          </a:p>
          <a:p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4139952" y="6093296"/>
            <a:ext cx="933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 = fast</a:t>
            </a:r>
            <a:endParaRPr lang="en-US" sz="2000" baseline="-25000" dirty="0"/>
          </a:p>
        </p:txBody>
      </p:sp>
      <p:sp>
        <p:nvSpPr>
          <p:cNvPr id="5" name="TextBox 4"/>
          <p:cNvSpPr txBox="1"/>
          <p:nvPr/>
        </p:nvSpPr>
        <p:spPr>
          <a:xfrm>
            <a:off x="5436096" y="6093296"/>
            <a:ext cx="123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dirty="0" smtClean="0"/>
              <a:t> = laptop</a:t>
            </a:r>
            <a:endParaRPr lang="en-US" sz="2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6876256" y="6093296"/>
            <a:ext cx="1555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 = computer</a:t>
            </a:r>
            <a:endParaRPr lang="en-US" sz="2000" baseline="-25000" dirty="0"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335579" y="5374129"/>
            <a:ext cx="354729" cy="98193"/>
            <a:chOff x="3491880" y="4437112"/>
            <a:chExt cx="648072" cy="216024"/>
          </a:xfrm>
        </p:grpSpPr>
        <p:sp>
          <p:nvSpPr>
            <p:cNvPr id="8" name="Rectangle 7"/>
            <p:cNvSpPr/>
            <p:nvPr/>
          </p:nvSpPr>
          <p:spPr>
            <a:xfrm rot="16200000">
              <a:off x="3707904" y="4221088"/>
              <a:ext cx="216024" cy="648072"/>
            </a:xfrm>
            <a:prstGeom prst="rect">
              <a:avLst/>
            </a:prstGeom>
            <a:noFill/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 rot="16200000">
              <a:off x="3563888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16200000">
              <a:off x="3851920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 rot="5400000">
            <a:off x="6597426" y="5308668"/>
            <a:ext cx="354729" cy="229116"/>
            <a:chOff x="3995936" y="5373216"/>
            <a:chExt cx="648072" cy="504056"/>
          </a:xfrm>
        </p:grpSpPr>
        <p:sp>
          <p:nvSpPr>
            <p:cNvPr id="12" name="Oval 11"/>
            <p:cNvSpPr/>
            <p:nvPr/>
          </p:nvSpPr>
          <p:spPr>
            <a:xfrm rot="16200000">
              <a:off x="4355976" y="5661248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rot="16200000">
              <a:off x="4067944" y="5301208"/>
              <a:ext cx="504056" cy="648072"/>
            </a:xfrm>
            <a:prstGeom prst="rect">
              <a:avLst/>
            </a:prstGeom>
            <a:noFill/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16200000">
              <a:off x="4067944" y="5661248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16200000">
              <a:off x="4067944" y="5373216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 rot="16200000">
              <a:off x="4355976" y="5373216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 rot="5400000">
            <a:off x="7022928" y="5374129"/>
            <a:ext cx="354729" cy="98193"/>
            <a:chOff x="3491880" y="4437112"/>
            <a:chExt cx="648072" cy="216024"/>
          </a:xfrm>
        </p:grpSpPr>
        <p:sp>
          <p:nvSpPr>
            <p:cNvPr id="18" name="Rectangle 17"/>
            <p:cNvSpPr/>
            <p:nvPr/>
          </p:nvSpPr>
          <p:spPr>
            <a:xfrm rot="16200000">
              <a:off x="3707904" y="4221088"/>
              <a:ext cx="216024" cy="648072"/>
            </a:xfrm>
            <a:prstGeom prst="rect">
              <a:avLst/>
            </a:prstGeom>
            <a:noFill/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16200000">
              <a:off x="3563888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16200000">
              <a:off x="3851920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 rot="5400000">
            <a:off x="7284775" y="5308668"/>
            <a:ext cx="354729" cy="229116"/>
            <a:chOff x="3995936" y="5373216"/>
            <a:chExt cx="648072" cy="504056"/>
          </a:xfrm>
        </p:grpSpPr>
        <p:sp>
          <p:nvSpPr>
            <p:cNvPr id="22" name="Oval 21"/>
            <p:cNvSpPr/>
            <p:nvPr/>
          </p:nvSpPr>
          <p:spPr>
            <a:xfrm rot="16200000">
              <a:off x="4355976" y="5661248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4067944" y="5301208"/>
              <a:ext cx="504056" cy="648072"/>
            </a:xfrm>
            <a:prstGeom prst="rect">
              <a:avLst/>
            </a:prstGeom>
            <a:noFill/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16200000">
              <a:off x="4067944" y="5661248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16200000">
              <a:off x="4067944" y="5373216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6200000">
              <a:off x="4355976" y="5373216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 rot="5400000">
            <a:off x="7710277" y="5374129"/>
            <a:ext cx="354729" cy="98193"/>
            <a:chOff x="3491880" y="4437112"/>
            <a:chExt cx="648072" cy="216024"/>
          </a:xfrm>
        </p:grpSpPr>
        <p:sp>
          <p:nvSpPr>
            <p:cNvPr id="28" name="Rectangle 27"/>
            <p:cNvSpPr/>
            <p:nvPr/>
          </p:nvSpPr>
          <p:spPr>
            <a:xfrm rot="16200000">
              <a:off x="3707904" y="4221088"/>
              <a:ext cx="216024" cy="648072"/>
            </a:xfrm>
            <a:prstGeom prst="rect">
              <a:avLst/>
            </a:prstGeom>
            <a:noFill/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16200000">
              <a:off x="3563888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6200000">
              <a:off x="3851920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 rot="5400000">
            <a:off x="7972124" y="5308668"/>
            <a:ext cx="354729" cy="229116"/>
            <a:chOff x="3995936" y="5373216"/>
            <a:chExt cx="648072" cy="504056"/>
          </a:xfrm>
        </p:grpSpPr>
        <p:sp>
          <p:nvSpPr>
            <p:cNvPr id="32" name="Oval 31"/>
            <p:cNvSpPr/>
            <p:nvPr/>
          </p:nvSpPr>
          <p:spPr>
            <a:xfrm rot="16200000">
              <a:off x="4355976" y="5661248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 rot="16200000">
              <a:off x="4067944" y="5301208"/>
              <a:ext cx="504056" cy="648072"/>
            </a:xfrm>
            <a:prstGeom prst="rect">
              <a:avLst/>
            </a:prstGeom>
            <a:noFill/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16200000">
              <a:off x="4067944" y="5661248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16200000">
              <a:off x="4067944" y="5373216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6200000">
              <a:off x="4355976" y="5373216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6300192" y="5640005"/>
            <a:ext cx="860999" cy="338554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err="1" smtClean="0"/>
              <a:t>v</a:t>
            </a:r>
            <a:r>
              <a:rPr lang="en-US" sz="1600" baseline="-25000" dirty="0" err="1" smtClean="0"/>
              <a:t>a</a:t>
            </a:r>
            <a:r>
              <a:rPr lang="en-US" sz="1600" dirty="0" smtClean="0"/>
              <a:t>, M</a:t>
            </a:r>
            <a:r>
              <a:rPr lang="en-US" sz="1600" baseline="-25000" dirty="0" smtClean="0"/>
              <a:t>a</a:t>
            </a:r>
            <a:r>
              <a:rPr lang="en-US" sz="1600" dirty="0" smtClean="0"/>
              <a:t>) </a:t>
            </a:r>
            <a:endParaRPr lang="en-US" sz="1600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7020272" y="5640005"/>
            <a:ext cx="860999" cy="338554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err="1" smtClean="0"/>
              <a:t>v</a:t>
            </a:r>
            <a:r>
              <a:rPr lang="en-US" sz="1600" baseline="-25000" dirty="0" err="1" smtClean="0"/>
              <a:t>b</a:t>
            </a:r>
            <a:r>
              <a:rPr lang="en-US" sz="1600" dirty="0" smtClean="0"/>
              <a:t>, M</a:t>
            </a:r>
            <a:r>
              <a:rPr lang="en-US" sz="1600" baseline="-25000" dirty="0" smtClean="0"/>
              <a:t>b</a:t>
            </a:r>
            <a:r>
              <a:rPr lang="en-US" sz="1600" dirty="0" smtClean="0"/>
              <a:t>) </a:t>
            </a:r>
            <a:endParaRPr lang="en-US" sz="1600" baseline="-25000" dirty="0"/>
          </a:p>
        </p:txBody>
      </p:sp>
      <p:sp>
        <p:nvSpPr>
          <p:cNvPr id="39" name="TextBox 38"/>
          <p:cNvSpPr txBox="1"/>
          <p:nvPr/>
        </p:nvSpPr>
        <p:spPr>
          <a:xfrm>
            <a:off x="7674890" y="5640005"/>
            <a:ext cx="902644" cy="338554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 (</a:t>
            </a:r>
            <a:r>
              <a:rPr lang="en-US" sz="1600" dirty="0" err="1" smtClean="0"/>
              <a:t>v</a:t>
            </a:r>
            <a:r>
              <a:rPr lang="en-US" sz="1600" baseline="-25000" dirty="0" err="1" smtClean="0"/>
              <a:t>c</a:t>
            </a:r>
            <a:r>
              <a:rPr lang="en-US" sz="1600" dirty="0" smtClean="0"/>
              <a:t>, </a:t>
            </a:r>
            <a:r>
              <a:rPr lang="en-US" sz="1600" dirty="0" err="1" smtClean="0"/>
              <a:t>M</a:t>
            </a:r>
            <a:r>
              <a:rPr lang="en-US" sz="1600" baseline="-25000" dirty="0" err="1" smtClean="0"/>
              <a:t>c</a:t>
            </a:r>
            <a:r>
              <a:rPr lang="en-US" sz="1600" dirty="0" smtClean="0"/>
              <a:t>) </a:t>
            </a:r>
            <a:endParaRPr lang="en-US" sz="1600" baseline="-25000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7347582" y="5088204"/>
            <a:ext cx="0" cy="157657"/>
          </a:xfrm>
          <a:prstGeom prst="line">
            <a:avLst/>
          </a:prstGeom>
          <a:ln w="635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347582" y="5088204"/>
            <a:ext cx="752811" cy="0"/>
          </a:xfrm>
          <a:prstGeom prst="line">
            <a:avLst/>
          </a:prstGeom>
          <a:ln w="635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100392" y="5088204"/>
            <a:ext cx="0" cy="157657"/>
          </a:xfrm>
          <a:prstGeom prst="line">
            <a:avLst/>
          </a:prstGeom>
          <a:ln w="635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7707622" y="4930547"/>
            <a:ext cx="0" cy="157657"/>
          </a:xfrm>
          <a:prstGeom prst="line">
            <a:avLst/>
          </a:prstGeom>
          <a:ln w="6350" cmpd="sng">
            <a:solidFill>
              <a:srgbClr val="0000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 rot="5400000">
            <a:off x="7350237" y="4541342"/>
            <a:ext cx="354729" cy="98193"/>
            <a:chOff x="3491880" y="4437112"/>
            <a:chExt cx="648072" cy="216024"/>
          </a:xfrm>
        </p:grpSpPr>
        <p:sp>
          <p:nvSpPr>
            <p:cNvPr id="45" name="Rectangle 44"/>
            <p:cNvSpPr/>
            <p:nvPr/>
          </p:nvSpPr>
          <p:spPr>
            <a:xfrm rot="16200000">
              <a:off x="3707904" y="4221088"/>
              <a:ext cx="216024" cy="648072"/>
            </a:xfrm>
            <a:prstGeom prst="rect">
              <a:avLst/>
            </a:prstGeom>
            <a:noFill/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16200000">
              <a:off x="3563888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16200000">
              <a:off x="3851920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 rot="5400000">
            <a:off x="7612084" y="4475880"/>
            <a:ext cx="354729" cy="229116"/>
            <a:chOff x="3995936" y="5373216"/>
            <a:chExt cx="648072" cy="504056"/>
          </a:xfrm>
        </p:grpSpPr>
        <p:sp>
          <p:nvSpPr>
            <p:cNvPr id="49" name="Oval 48"/>
            <p:cNvSpPr/>
            <p:nvPr/>
          </p:nvSpPr>
          <p:spPr>
            <a:xfrm rot="16200000">
              <a:off x="4355976" y="5661248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16200000">
              <a:off x="4067944" y="5301208"/>
              <a:ext cx="504056" cy="648072"/>
            </a:xfrm>
            <a:prstGeom prst="rect">
              <a:avLst/>
            </a:prstGeom>
            <a:noFill/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16200000">
              <a:off x="4067944" y="5661248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16200000">
              <a:off x="4067944" y="5373216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16200000">
              <a:off x="4355976" y="5373216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7471959" y="4711503"/>
            <a:ext cx="720080" cy="246221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(p</a:t>
            </a:r>
            <a:r>
              <a:rPr lang="en-US" sz="1000" baseline="-25000" dirty="0" smtClean="0"/>
              <a:t>1</a:t>
            </a:r>
            <a:r>
              <a:rPr lang="en-US" sz="1000" dirty="0" smtClean="0"/>
              <a:t>, P</a:t>
            </a:r>
            <a:r>
              <a:rPr lang="en-US" sz="1000" baseline="-25000" dirty="0" smtClean="0"/>
              <a:t>1</a:t>
            </a:r>
            <a:r>
              <a:rPr lang="en-US" sz="1000" dirty="0" smtClean="0"/>
              <a:t>) </a:t>
            </a:r>
            <a:endParaRPr lang="en-US" sz="1000" baseline="-25000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6660232" y="4221088"/>
            <a:ext cx="0" cy="1064187"/>
          </a:xfrm>
          <a:prstGeom prst="line">
            <a:avLst/>
          </a:prstGeom>
          <a:ln w="635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660232" y="4221088"/>
            <a:ext cx="1047389" cy="0"/>
          </a:xfrm>
          <a:prstGeom prst="line">
            <a:avLst/>
          </a:prstGeom>
          <a:ln w="635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7707622" y="4221088"/>
            <a:ext cx="0" cy="157657"/>
          </a:xfrm>
          <a:prstGeom prst="line">
            <a:avLst/>
          </a:prstGeom>
          <a:ln w="635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6444208" y="3861048"/>
            <a:ext cx="792088" cy="360040"/>
          </a:xfrm>
          <a:prstGeom prst="line">
            <a:avLst/>
          </a:prstGeom>
          <a:ln w="3175" cmpd="sng">
            <a:solidFill>
              <a:srgbClr val="0000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 rot="5400000">
            <a:off x="5976156" y="3392996"/>
            <a:ext cx="504056" cy="144016"/>
            <a:chOff x="3491880" y="4437112"/>
            <a:chExt cx="648072" cy="216024"/>
          </a:xfrm>
        </p:grpSpPr>
        <p:sp>
          <p:nvSpPr>
            <p:cNvPr id="60" name="Rectangle 59"/>
            <p:cNvSpPr/>
            <p:nvPr/>
          </p:nvSpPr>
          <p:spPr>
            <a:xfrm rot="16200000">
              <a:off x="3707904" y="4221088"/>
              <a:ext cx="216024" cy="64807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16200000">
              <a:off x="3563888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16200000">
              <a:off x="3851920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6372200" y="306896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p</a:t>
            </a:r>
            <a:r>
              <a:rPr lang="en-US" sz="1400" i="1" dirty="0" smtClean="0"/>
              <a:t>hrase vector representation</a:t>
            </a:r>
            <a:endParaRPr lang="en-US" sz="1400" i="1" baseline="-25000" dirty="0"/>
          </a:p>
        </p:txBody>
      </p:sp>
      <p:sp>
        <p:nvSpPr>
          <p:cNvPr id="64" name="Rectangle 63"/>
          <p:cNvSpPr/>
          <p:nvPr/>
        </p:nvSpPr>
        <p:spPr>
          <a:xfrm rot="5400000">
            <a:off x="6012160" y="1484784"/>
            <a:ext cx="432048" cy="244827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5580112" y="2564904"/>
            <a:ext cx="1330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SkipGram</a:t>
            </a:r>
            <a:r>
              <a:rPr lang="en-US" sz="1200" dirty="0" smtClean="0"/>
              <a:t> Model</a:t>
            </a:r>
            <a:endParaRPr 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4211960" y="1628800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John    bought    a         built    by   HP</a:t>
            </a:r>
            <a:endParaRPr lang="en-US" sz="2000" baseline="-25000" dirty="0"/>
          </a:p>
        </p:txBody>
      </p:sp>
      <p:sp>
        <p:nvSpPr>
          <p:cNvPr id="67" name="TextBox 66"/>
          <p:cNvSpPr txBox="1"/>
          <p:nvPr/>
        </p:nvSpPr>
        <p:spPr>
          <a:xfrm>
            <a:off x="5868144" y="2060848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predicts</a:t>
            </a:r>
            <a:endParaRPr lang="en-US" sz="1400" i="1" baseline="-25000" dirty="0"/>
          </a:p>
        </p:txBody>
      </p:sp>
      <p:cxnSp>
        <p:nvCxnSpPr>
          <p:cNvPr id="68" name="Straight Arrow Connector 67"/>
          <p:cNvCxnSpPr/>
          <p:nvPr/>
        </p:nvCxnSpPr>
        <p:spPr>
          <a:xfrm flipH="1" flipV="1">
            <a:off x="5220072" y="2060848"/>
            <a:ext cx="432048" cy="36004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6732240" y="2060848"/>
            <a:ext cx="432048" cy="36004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Object 69"/>
          <p:cNvGraphicFramePr>
            <a:graphicFrameLocks noChangeAspect="1"/>
          </p:cNvGraphicFramePr>
          <p:nvPr>
            <p:extLst/>
          </p:nvPr>
        </p:nvGraphicFramePr>
        <p:xfrm>
          <a:off x="7202488" y="2197100"/>
          <a:ext cx="1662112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Equation" r:id="rId3" imgW="1282700" imgH="228600" progId="Equation.3">
                  <p:embed/>
                </p:oleObj>
              </mc:Choice>
              <mc:Fallback>
                <p:oleObj name="Equation" r:id="rId3" imgW="1282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02488" y="2197100"/>
                        <a:ext cx="1662112" cy="296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>
            <p:extLst/>
          </p:nvPr>
        </p:nvGraphicFramePr>
        <p:xfrm>
          <a:off x="4860032" y="3861048"/>
          <a:ext cx="1058862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Equation" r:id="rId5" imgW="825500" imgH="228600" progId="Equation.3">
                  <p:embed/>
                </p:oleObj>
              </mc:Choice>
              <mc:Fallback>
                <p:oleObj name="Equation" r:id="rId5" imgW="825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60032" y="3861048"/>
                        <a:ext cx="1058862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/>
          <p:cNvSpPr txBox="1"/>
          <p:nvPr/>
        </p:nvSpPr>
        <p:spPr>
          <a:xfrm>
            <a:off x="4211960" y="5301208"/>
            <a:ext cx="520374" cy="338554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v</a:t>
            </a:r>
            <a:r>
              <a:rPr lang="en-US" sz="1600" baseline="-25000" dirty="0" err="1" smtClean="0"/>
              <a:t>a</a:t>
            </a:r>
            <a:endParaRPr lang="en-US" sz="1600" baseline="-250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4182766" y="5216722"/>
            <a:ext cx="428156" cy="145575"/>
            <a:chOff x="1835696" y="5445224"/>
            <a:chExt cx="720080" cy="288032"/>
          </a:xfrm>
        </p:grpSpPr>
        <p:sp>
          <p:nvSpPr>
            <p:cNvPr id="74" name="Rectangle 73"/>
            <p:cNvSpPr/>
            <p:nvPr/>
          </p:nvSpPr>
          <p:spPr>
            <a:xfrm>
              <a:off x="1835696" y="5445224"/>
              <a:ext cx="720080" cy="28803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2339752" y="5517232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907704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2123728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8" name="Straight Arrow Connector 77"/>
          <p:cNvCxnSpPr/>
          <p:nvPr/>
        </p:nvCxnSpPr>
        <p:spPr>
          <a:xfrm flipV="1">
            <a:off x="4439660" y="4852783"/>
            <a:ext cx="0" cy="363937"/>
          </a:xfrm>
          <a:prstGeom prst="straightConnector1">
            <a:avLst/>
          </a:prstGeom>
          <a:ln w="6350" cmpd="sng">
            <a:solidFill>
              <a:srgbClr val="0000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4439660" y="4852783"/>
            <a:ext cx="171262" cy="0"/>
          </a:xfrm>
          <a:prstGeom prst="straightConnector1">
            <a:avLst/>
          </a:prstGeom>
          <a:ln w="63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4139951" y="4743603"/>
            <a:ext cx="470971" cy="0"/>
          </a:xfrm>
          <a:prstGeom prst="straightConnector1">
            <a:avLst/>
          </a:prstGeom>
          <a:ln w="63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4782185" y="4743603"/>
            <a:ext cx="299709" cy="0"/>
          </a:xfrm>
          <a:prstGeom prst="straightConnector1">
            <a:avLst/>
          </a:prstGeom>
          <a:ln w="63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 rot="5400000">
            <a:off x="4514585" y="4730758"/>
            <a:ext cx="363937" cy="171262"/>
            <a:chOff x="1835696" y="5445224"/>
            <a:chExt cx="720080" cy="288032"/>
          </a:xfrm>
        </p:grpSpPr>
        <p:sp>
          <p:nvSpPr>
            <p:cNvPr id="83" name="Rectangle 82"/>
            <p:cNvSpPr/>
            <p:nvPr/>
          </p:nvSpPr>
          <p:spPr>
            <a:xfrm>
              <a:off x="1835696" y="5445224"/>
              <a:ext cx="720080" cy="28803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339752" y="5517232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907704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123728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4732782" y="5303891"/>
            <a:ext cx="487290" cy="338554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v</a:t>
            </a:r>
            <a:r>
              <a:rPr lang="en-US" sz="1600" baseline="-25000" dirty="0" err="1" smtClean="0"/>
              <a:t>b</a:t>
            </a:r>
            <a:endParaRPr lang="en-US" sz="1600" baseline="-25000" dirty="0"/>
          </a:p>
        </p:txBody>
      </p:sp>
      <p:grpSp>
        <p:nvGrpSpPr>
          <p:cNvPr id="88" name="Group 87"/>
          <p:cNvGrpSpPr/>
          <p:nvPr/>
        </p:nvGrpSpPr>
        <p:grpSpPr>
          <a:xfrm>
            <a:off x="4653738" y="5216722"/>
            <a:ext cx="428156" cy="145575"/>
            <a:chOff x="1835696" y="5445224"/>
            <a:chExt cx="720080" cy="288032"/>
          </a:xfrm>
        </p:grpSpPr>
        <p:sp>
          <p:nvSpPr>
            <p:cNvPr id="89" name="Rectangle 88"/>
            <p:cNvSpPr/>
            <p:nvPr/>
          </p:nvSpPr>
          <p:spPr>
            <a:xfrm>
              <a:off x="1835696" y="5445224"/>
              <a:ext cx="720080" cy="28803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2339752" y="5517232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1907704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123728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3" name="Straight Arrow Connector 92"/>
          <p:cNvCxnSpPr/>
          <p:nvPr/>
        </p:nvCxnSpPr>
        <p:spPr>
          <a:xfrm flipV="1">
            <a:off x="4910631" y="4852783"/>
            <a:ext cx="0" cy="363937"/>
          </a:xfrm>
          <a:prstGeom prst="straightConnector1">
            <a:avLst/>
          </a:prstGeom>
          <a:ln w="6350" cmpd="sng">
            <a:solidFill>
              <a:srgbClr val="0000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4910631" y="4852783"/>
            <a:ext cx="171262" cy="0"/>
          </a:xfrm>
          <a:prstGeom prst="straightConnector1">
            <a:avLst/>
          </a:prstGeom>
          <a:ln w="63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5253156" y="4743603"/>
            <a:ext cx="299709" cy="0"/>
          </a:xfrm>
          <a:prstGeom prst="straightConnector1">
            <a:avLst/>
          </a:prstGeom>
          <a:ln w="63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/>
          <p:cNvGrpSpPr/>
          <p:nvPr/>
        </p:nvGrpSpPr>
        <p:grpSpPr>
          <a:xfrm rot="5400000">
            <a:off x="4985556" y="4730758"/>
            <a:ext cx="363937" cy="171262"/>
            <a:chOff x="1835696" y="5445224"/>
            <a:chExt cx="720080" cy="288032"/>
          </a:xfrm>
        </p:grpSpPr>
        <p:sp>
          <p:nvSpPr>
            <p:cNvPr id="97" name="Rectangle 96"/>
            <p:cNvSpPr/>
            <p:nvPr/>
          </p:nvSpPr>
          <p:spPr>
            <a:xfrm>
              <a:off x="1835696" y="5445224"/>
              <a:ext cx="720080" cy="28803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339752" y="5517232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1907704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2123728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5226808" y="5303891"/>
            <a:ext cx="368873" cy="338554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v</a:t>
            </a:r>
            <a:r>
              <a:rPr lang="en-US" sz="1600" baseline="-25000" dirty="0" err="1" smtClean="0"/>
              <a:t>c</a:t>
            </a:r>
            <a:endParaRPr lang="en-US" sz="1600" baseline="-25000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5124709" y="5216722"/>
            <a:ext cx="428156" cy="145575"/>
            <a:chOff x="1835696" y="5445224"/>
            <a:chExt cx="720080" cy="288032"/>
          </a:xfrm>
        </p:grpSpPr>
        <p:sp>
          <p:nvSpPr>
            <p:cNvPr id="103" name="Rectangle 102"/>
            <p:cNvSpPr/>
            <p:nvPr/>
          </p:nvSpPr>
          <p:spPr>
            <a:xfrm>
              <a:off x="1835696" y="5445224"/>
              <a:ext cx="720080" cy="28803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339752" y="5517232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1907704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2123728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7" name="Straight Arrow Connector 106"/>
          <p:cNvCxnSpPr/>
          <p:nvPr/>
        </p:nvCxnSpPr>
        <p:spPr>
          <a:xfrm flipV="1">
            <a:off x="5381603" y="4852783"/>
            <a:ext cx="0" cy="363937"/>
          </a:xfrm>
          <a:prstGeom prst="straightConnector1">
            <a:avLst/>
          </a:prstGeom>
          <a:ln w="6350" cmpd="sng">
            <a:solidFill>
              <a:srgbClr val="0000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5381603" y="4852783"/>
            <a:ext cx="171262" cy="0"/>
          </a:xfrm>
          <a:prstGeom prst="straightConnector1">
            <a:avLst/>
          </a:prstGeom>
          <a:ln w="63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5652120" y="3861048"/>
            <a:ext cx="504056" cy="720080"/>
          </a:xfrm>
          <a:prstGeom prst="straightConnector1">
            <a:avLst/>
          </a:prstGeom>
          <a:ln w="63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/>
          <p:cNvGrpSpPr/>
          <p:nvPr/>
        </p:nvGrpSpPr>
        <p:grpSpPr>
          <a:xfrm rot="5400000">
            <a:off x="5456527" y="4730758"/>
            <a:ext cx="363937" cy="171262"/>
            <a:chOff x="1835696" y="5445224"/>
            <a:chExt cx="720080" cy="288032"/>
          </a:xfrm>
        </p:grpSpPr>
        <p:sp>
          <p:nvSpPr>
            <p:cNvPr id="111" name="Rectangle 110"/>
            <p:cNvSpPr/>
            <p:nvPr/>
          </p:nvSpPr>
          <p:spPr>
            <a:xfrm>
              <a:off x="1835696" y="5445224"/>
              <a:ext cx="720080" cy="28803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339752" y="5517232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1907704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123728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5" name="Straight Arrow Connector 114"/>
          <p:cNvCxnSpPr>
            <a:endCxn id="64" idx="3"/>
          </p:cNvCxnSpPr>
          <p:nvPr/>
        </p:nvCxnSpPr>
        <p:spPr>
          <a:xfrm flipV="1">
            <a:off x="6228184" y="2924944"/>
            <a:ext cx="0" cy="288032"/>
          </a:xfrm>
          <a:prstGeom prst="straightConnector1">
            <a:avLst/>
          </a:prstGeom>
          <a:ln w="63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Object 115"/>
          <p:cNvGraphicFramePr>
            <a:graphicFrameLocks noChangeAspect="1"/>
          </p:cNvGraphicFramePr>
          <p:nvPr>
            <p:extLst/>
          </p:nvPr>
        </p:nvGraphicFramePr>
        <p:xfrm>
          <a:off x="7100664" y="3869432"/>
          <a:ext cx="1644600" cy="295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Equation" r:id="rId7" imgW="1282700" imgH="228600" progId="Equation.3">
                  <p:embed/>
                </p:oleObj>
              </mc:Choice>
              <mc:Fallback>
                <p:oleObj name="Equation" r:id="rId7" imgW="1282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00664" y="3869432"/>
                        <a:ext cx="1644600" cy="2952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" name="TextBox 116"/>
          <p:cNvSpPr txBox="1"/>
          <p:nvPr/>
        </p:nvSpPr>
        <p:spPr>
          <a:xfrm>
            <a:off x="4355976" y="4365104"/>
            <a:ext cx="1144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LSTM/GRU</a:t>
            </a:r>
            <a:endParaRPr lang="en-US" sz="1400" i="1" baseline="-25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6444208" y="4365104"/>
            <a:ext cx="874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MVRNN</a:t>
            </a:r>
            <a:endParaRPr lang="en-US" sz="1400" i="1" baseline="-25000" dirty="0"/>
          </a:p>
        </p:txBody>
      </p:sp>
      <p:sp>
        <p:nvSpPr>
          <p:cNvPr id="119" name="Rectangle 118"/>
          <p:cNvSpPr/>
          <p:nvPr/>
        </p:nvSpPr>
        <p:spPr>
          <a:xfrm>
            <a:off x="71429" y="6400119"/>
            <a:ext cx="90725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100" dirty="0"/>
              <a:t>Rui Wang, Wei Liu, and Chris McDonald. 2017. A Matrix-Vector Recurrent Unit Model for Capturing Compositional Semantics in Phrase </a:t>
            </a:r>
            <a:r>
              <a:rPr lang="en-AU" sz="1100" dirty="0" err="1"/>
              <a:t>Embeddings</a:t>
            </a:r>
            <a:r>
              <a:rPr lang="en-AU" sz="1100" dirty="0"/>
              <a:t>. In Proceedings of the 2017 ACM on Conference on Information and Knowledge Management (CIKM '17). ACM, New York, NY, USA, 1499-1507. </a:t>
            </a:r>
            <a:endParaRPr lang="en-AU" sz="1100" dirty="0"/>
          </a:p>
        </p:txBody>
      </p:sp>
    </p:spTree>
    <p:extLst>
      <p:ext uri="{BB962C8B-B14F-4D97-AF65-F5344CB8AC3E}">
        <p14:creationId xmlns:p14="http://schemas.microsoft.com/office/powerpoint/2010/main" val="211489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10.4 Real world applications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10 Natural Language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700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10.4.1 News article analysis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10 Natural Language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5809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 Topic Evolution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372202"/>
            <a:ext cx="7128792" cy="52722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9512" y="6211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u="sng" dirty="0" err="1">
                <a:solidFill>
                  <a:srgbClr val="27348B"/>
                </a:solidFill>
              </a:rPr>
              <a:t>Majigsuren</a:t>
            </a:r>
            <a:r>
              <a:rPr lang="en-US" sz="1800" b="1" u="sng" dirty="0">
                <a:solidFill>
                  <a:srgbClr val="27348B"/>
                </a:solidFill>
              </a:rPr>
              <a:t> </a:t>
            </a:r>
            <a:r>
              <a:rPr lang="en-US" sz="1800" b="1" u="sng" dirty="0" err="1">
                <a:solidFill>
                  <a:srgbClr val="27348B"/>
                </a:solidFill>
              </a:rPr>
              <a:t>Enkhsaikhan</a:t>
            </a:r>
            <a:r>
              <a:rPr lang="en-US" sz="1800" b="1" dirty="0">
                <a:solidFill>
                  <a:srgbClr val="27348B"/>
                </a:solidFill>
              </a:rPr>
              <a:t>, Wilson Wong, Wei Liu, and Mark </a:t>
            </a:r>
            <a:r>
              <a:rPr lang="en-US" sz="1800" b="1" dirty="0" smtClean="0">
                <a:solidFill>
                  <a:srgbClr val="27348B"/>
                </a:solidFill>
              </a:rPr>
              <a:t>Reynolds, 2007</a:t>
            </a:r>
            <a:endParaRPr lang="en-US" sz="1800" b="1" dirty="0">
              <a:solidFill>
                <a:srgbClr val="27348B"/>
              </a:solidFill>
            </a:endParaRPr>
          </a:p>
        </p:txBody>
      </p:sp>
      <p:pic>
        <p:nvPicPr>
          <p:cNvPr id="5" name="Picture 4" descr="127635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085184"/>
            <a:ext cx="1226964" cy="122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4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8312" y="643379"/>
            <a:ext cx="6048375" cy="576411"/>
          </a:xfrm>
        </p:spPr>
        <p:txBody>
          <a:bodyPr/>
          <a:lstStyle/>
          <a:p>
            <a:r>
              <a:rPr lang="en-AU" dirty="0" smtClean="0"/>
              <a:t>Outline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4</a:t>
            </a:fld>
            <a:fld id="{58C04F4F-BEF0-FA41-8AF6-98D76608D8CB}" type="slidenum">
              <a:rPr lang="en-AU" smtClean="0"/>
              <a:t>4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Graphs in knowledge representation</a:t>
            </a:r>
          </a:p>
          <a:p>
            <a:pPr lvl="1"/>
            <a:r>
              <a:rPr lang="en-AU" dirty="0" smtClean="0"/>
              <a:t>Two different sources</a:t>
            </a:r>
          </a:p>
          <a:p>
            <a:pPr lvl="2"/>
            <a:r>
              <a:rPr lang="en-AU" dirty="0" smtClean="0"/>
              <a:t>Knowledge experts (logic based)</a:t>
            </a:r>
          </a:p>
          <a:p>
            <a:pPr lvl="2"/>
            <a:r>
              <a:rPr lang="en-AU" dirty="0" smtClean="0"/>
              <a:t>Knowledge discovery (from natural language texts)</a:t>
            </a:r>
          </a:p>
          <a:p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Ontology learning</a:t>
            </a:r>
          </a:p>
          <a:p>
            <a:pPr lvl="1"/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Entity Extraction</a:t>
            </a:r>
          </a:p>
          <a:p>
            <a:pPr lvl="2"/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Symbolic </a:t>
            </a:r>
          </a:p>
          <a:p>
            <a:pPr lvl="3"/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Unsupervised learning</a:t>
            </a:r>
          </a:p>
          <a:p>
            <a:pPr lvl="3"/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Supervised learning</a:t>
            </a:r>
          </a:p>
          <a:p>
            <a:pPr lvl="2"/>
            <a:r>
              <a:rPr lang="en-AU" dirty="0" err="1" smtClean="0">
                <a:solidFill>
                  <a:schemeClr val="bg1">
                    <a:lumMod val="85000"/>
                  </a:schemeClr>
                </a:solidFill>
              </a:rPr>
              <a:t>Subsymbolic</a:t>
            </a:r>
            <a:endParaRPr lang="en-AU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3"/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Deep learning</a:t>
            </a:r>
          </a:p>
          <a:p>
            <a:pPr lvl="1"/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Entity Relation Extraction</a:t>
            </a:r>
          </a:p>
          <a:p>
            <a:pPr marL="457188" lvl="1" indent="0">
              <a:buNone/>
            </a:pPr>
            <a:endParaRPr lang="en-AU" dirty="0" smtClean="0"/>
          </a:p>
          <a:p>
            <a:pPr lvl="1"/>
            <a:endParaRPr lang="en-AU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/>
        </p:nvGraphicFramePr>
        <p:xfrm>
          <a:off x="5220841" y="2996952"/>
          <a:ext cx="3671639" cy="3240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592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September 2006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1244" r="12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890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December 2006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287504"/>
            <a:ext cx="8172400" cy="484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7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April 2007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257056"/>
            <a:ext cx="8007300" cy="483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8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evolution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484784"/>
            <a:ext cx="6969596" cy="510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Frequency 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892300"/>
            <a:ext cx="89281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3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10.4.2 Medical diagnosis tool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10 Natural Language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4378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Mobile App for Medical Self Diagnosis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23528" y="1772816"/>
            <a:ext cx="8496944" cy="4392489"/>
            <a:chOff x="598488" y="1924050"/>
            <a:chExt cx="11880850" cy="6408738"/>
          </a:xfrm>
        </p:grpSpPr>
        <p:sp>
          <p:nvSpPr>
            <p:cNvPr id="5" name="Can 4"/>
            <p:cNvSpPr/>
            <p:nvPr/>
          </p:nvSpPr>
          <p:spPr bwMode="auto">
            <a:xfrm>
              <a:off x="1317625" y="4013200"/>
              <a:ext cx="1296988" cy="1368425"/>
            </a:xfrm>
            <a:prstGeom prst="can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30738" y="4300537"/>
              <a:ext cx="3167062" cy="85320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600" dirty="0"/>
                <a:t>Graph Construction Procedure</a:t>
              </a:r>
            </a:p>
          </p:txBody>
        </p:sp>
        <p:sp>
          <p:nvSpPr>
            <p:cNvPr id="7" name="TextBox 9"/>
            <p:cNvSpPr txBox="1">
              <a:spLocks noChangeArrowheads="1"/>
            </p:cNvSpPr>
            <p:nvPr/>
          </p:nvSpPr>
          <p:spPr bwMode="auto">
            <a:xfrm>
              <a:off x="598488" y="5434012"/>
              <a:ext cx="3221925" cy="85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3200" dirty="0"/>
                <a:t>Input Data</a:t>
              </a:r>
            </a:p>
          </p:txBody>
        </p:sp>
        <p:sp>
          <p:nvSpPr>
            <p:cNvPr id="8" name="Can 7"/>
            <p:cNvSpPr/>
            <p:nvPr/>
          </p:nvSpPr>
          <p:spPr bwMode="auto">
            <a:xfrm>
              <a:off x="9815513" y="4013200"/>
              <a:ext cx="1295400" cy="1368425"/>
            </a:xfrm>
            <a:prstGeom prst="can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9" name="TextBox 13"/>
            <p:cNvSpPr txBox="1">
              <a:spLocks noChangeArrowheads="1"/>
            </p:cNvSpPr>
            <p:nvPr/>
          </p:nvSpPr>
          <p:spPr bwMode="auto">
            <a:xfrm>
              <a:off x="8374063" y="5507037"/>
              <a:ext cx="4105275" cy="85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3200"/>
                <a:t>Graph Database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878888" y="7685088"/>
              <a:ext cx="3168650" cy="6477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>
                <a:defRPr/>
              </a:pPr>
              <a:r>
                <a:rPr lang="en-US" sz="1600" dirty="0"/>
                <a:t>Machine Learning</a:t>
              </a:r>
            </a:p>
          </p:txBody>
        </p:sp>
        <p:sp>
          <p:nvSpPr>
            <p:cNvPr id="11" name="Line 23"/>
            <p:cNvSpPr>
              <a:spLocks noChangeShapeType="1"/>
            </p:cNvSpPr>
            <p:nvPr/>
          </p:nvSpPr>
          <p:spPr bwMode="auto">
            <a:xfrm rot="10800000" flipH="1" flipV="1">
              <a:off x="2614613" y="4732338"/>
              <a:ext cx="2016125" cy="0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12" name="Line 23"/>
            <p:cNvSpPr>
              <a:spLocks noChangeShapeType="1"/>
            </p:cNvSpPr>
            <p:nvPr/>
          </p:nvSpPr>
          <p:spPr bwMode="auto">
            <a:xfrm rot="10800000" flipH="1" flipV="1">
              <a:off x="7797800" y="4732338"/>
              <a:ext cx="2017713" cy="0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 rot="10800000" flipH="1" flipV="1">
              <a:off x="10606088" y="6245225"/>
              <a:ext cx="0" cy="1439863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14" name="Line 23"/>
            <p:cNvSpPr>
              <a:spLocks noChangeShapeType="1"/>
            </p:cNvSpPr>
            <p:nvPr/>
          </p:nvSpPr>
          <p:spPr bwMode="auto">
            <a:xfrm rot="10800000" flipH="1">
              <a:off x="10247313" y="6245225"/>
              <a:ext cx="0" cy="1439863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878888" y="1924050"/>
              <a:ext cx="3168650" cy="64928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>
                <a:defRPr/>
              </a:pPr>
              <a:r>
                <a:rPr lang="en-US" sz="1600" dirty="0"/>
                <a:t>Mobile Application</a:t>
              </a:r>
            </a:p>
          </p:txBody>
        </p:sp>
        <p:sp>
          <p:nvSpPr>
            <p:cNvPr id="16" name="Line 23"/>
            <p:cNvSpPr>
              <a:spLocks noChangeShapeType="1"/>
            </p:cNvSpPr>
            <p:nvPr/>
          </p:nvSpPr>
          <p:spPr bwMode="auto">
            <a:xfrm rot="10800000" flipH="1" flipV="1">
              <a:off x="10606088" y="2573338"/>
              <a:ext cx="0" cy="1439862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17" name="Line 23"/>
            <p:cNvSpPr>
              <a:spLocks noChangeShapeType="1"/>
            </p:cNvSpPr>
            <p:nvPr/>
          </p:nvSpPr>
          <p:spPr bwMode="auto">
            <a:xfrm rot="10800000" flipH="1">
              <a:off x="10247313" y="2573338"/>
              <a:ext cx="0" cy="1439862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33975" y="1924050"/>
              <a:ext cx="3168650" cy="64928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>
                <a:defRPr/>
              </a:pPr>
              <a:r>
                <a:rPr lang="en-US" sz="1600" dirty="0"/>
                <a:t>Visualisation</a:t>
              </a:r>
            </a:p>
          </p:txBody>
        </p:sp>
        <p:sp>
          <p:nvSpPr>
            <p:cNvPr id="19" name="Line 23"/>
            <p:cNvSpPr>
              <a:spLocks noChangeShapeType="1"/>
            </p:cNvSpPr>
            <p:nvPr/>
          </p:nvSpPr>
          <p:spPr bwMode="auto">
            <a:xfrm rot="10800000">
              <a:off x="8302625" y="2573338"/>
              <a:ext cx="1512888" cy="1655762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20" name="Line 23"/>
            <p:cNvSpPr>
              <a:spLocks noChangeShapeType="1"/>
            </p:cNvSpPr>
            <p:nvPr/>
          </p:nvSpPr>
          <p:spPr bwMode="auto">
            <a:xfrm rot="10800000" flipH="1">
              <a:off x="8302625" y="2212975"/>
              <a:ext cx="576263" cy="0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21" name="Line 23"/>
            <p:cNvSpPr>
              <a:spLocks noChangeShapeType="1"/>
            </p:cNvSpPr>
            <p:nvPr/>
          </p:nvSpPr>
          <p:spPr bwMode="auto">
            <a:xfrm rot="10800000" flipH="1" flipV="1">
              <a:off x="7942560" y="8045152"/>
              <a:ext cx="936005" cy="0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32746" y="7807480"/>
              <a:ext cx="3101901" cy="49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Additional Data</a:t>
              </a:r>
              <a:endParaRPr lang="en-US" sz="1600" dirty="0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1763688" y="6372036"/>
            <a:ext cx="70567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Wei Liu, </a:t>
            </a:r>
            <a:r>
              <a:rPr lang="en-US" sz="2000" b="1" u="sng" dirty="0">
                <a:solidFill>
                  <a:schemeClr val="tx2"/>
                </a:solidFill>
              </a:rPr>
              <a:t>Harrison Sweeney</a:t>
            </a:r>
            <a:r>
              <a:rPr lang="en-US" sz="2000" b="1" dirty="0">
                <a:solidFill>
                  <a:schemeClr val="tx2"/>
                </a:solidFill>
              </a:rPr>
              <a:t>, </a:t>
            </a:r>
            <a:r>
              <a:rPr lang="en-US" sz="2000" b="1" u="sng" dirty="0">
                <a:solidFill>
                  <a:schemeClr val="tx2"/>
                </a:solidFill>
              </a:rPr>
              <a:t>Bo Chung</a:t>
            </a:r>
            <a:r>
              <a:rPr lang="en-US" sz="2000" b="1" dirty="0">
                <a:solidFill>
                  <a:schemeClr val="tx2"/>
                </a:solidFill>
              </a:rPr>
              <a:t>, &amp; David Glance. (2014). </a:t>
            </a:r>
          </a:p>
        </p:txBody>
      </p:sp>
      <p:pic>
        <p:nvPicPr>
          <p:cNvPr id="3" name="Picture 2" descr="bowi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797152"/>
            <a:ext cx="1570236" cy="1570236"/>
          </a:xfrm>
          <a:prstGeom prst="rect">
            <a:avLst/>
          </a:prstGeom>
        </p:spPr>
      </p:pic>
      <p:pic>
        <p:nvPicPr>
          <p:cNvPr id="4" name="Picture 3" descr="harris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797152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8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64291" tIns="32146" rIns="64291" bIns="32146"/>
          <a:lstStyle/>
          <a:p>
            <a:r>
              <a:rPr lang="en-US" dirty="0" smtClean="0"/>
              <a:t>Graph Example 1</a:t>
            </a:r>
            <a:endParaRPr lang="en-US" dirty="0"/>
          </a:p>
        </p:txBody>
      </p:sp>
      <p:pic>
        <p:nvPicPr>
          <p:cNvPr id="4" name="Content Placeholder 3" descr="screenshot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2" b="108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876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64291" tIns="32146" rIns="64291" bIns="32146"/>
          <a:lstStyle/>
          <a:p>
            <a:r>
              <a:rPr lang="en-US" dirty="0" smtClean="0"/>
              <a:t>Expended Graph</a:t>
            </a:r>
            <a:endParaRPr lang="en-US" dirty="0"/>
          </a:p>
        </p:txBody>
      </p:sp>
      <p:pic>
        <p:nvPicPr>
          <p:cNvPr id="4" name="Content Placeholder 3" descr="screenshot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" r="3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697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64291" tIns="32146" rIns="64291" bIns="32146"/>
          <a:lstStyle/>
          <a:p>
            <a:r>
              <a:rPr lang="en-US" dirty="0" smtClean="0"/>
              <a:t>Further Expansion</a:t>
            </a:r>
            <a:endParaRPr lang="en-US" dirty="0"/>
          </a:p>
        </p:txBody>
      </p:sp>
      <p:pic>
        <p:nvPicPr>
          <p:cNvPr id="4" name="Content Placeholder 3" descr="screenshot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1" r="40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0562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395536" y="766466"/>
            <a:ext cx="6048375" cy="576411"/>
          </a:xfrm>
        </p:spPr>
        <p:txBody>
          <a:bodyPr/>
          <a:lstStyle/>
          <a:p>
            <a:r>
              <a:rPr lang="en-AU" dirty="0" smtClean="0"/>
              <a:t>Semantic Networks (</a:t>
            </a:r>
            <a:r>
              <a:rPr lang="en-AU" dirty="0" err="1" smtClean="0"/>
              <a:t>Masterman</a:t>
            </a:r>
            <a:r>
              <a:rPr lang="en-AU" dirty="0" smtClean="0"/>
              <a:t> 1961)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5</a:t>
            </a:fld>
            <a:fld id="{58C04F4F-BEF0-FA41-8AF6-98D76608D8CB}" type="slidenum">
              <a:rPr lang="en-AU" smtClean="0"/>
              <a:t>5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468312" y="1412777"/>
            <a:ext cx="4751760" cy="4824536"/>
          </a:xfrm>
        </p:spPr>
        <p:txBody>
          <a:bodyPr>
            <a:normAutofit fontScale="92500" lnSpcReduction="10000"/>
          </a:bodyPr>
          <a:lstStyle/>
          <a:p>
            <a:r>
              <a:rPr lang="en-AU" dirty="0" smtClean="0"/>
              <a:t>Also known as </a:t>
            </a:r>
            <a:r>
              <a:rPr lang="en-AU" b="1" dirty="0" smtClean="0"/>
              <a:t>propositional net</a:t>
            </a:r>
            <a:r>
              <a:rPr lang="en-AU" dirty="0" smtClean="0"/>
              <a:t>. </a:t>
            </a:r>
            <a:endParaRPr lang="en-AU" dirty="0"/>
          </a:p>
          <a:p>
            <a:r>
              <a:rPr lang="en-AU" dirty="0" smtClean="0"/>
              <a:t>Representing propositional knowledge. </a:t>
            </a:r>
          </a:p>
          <a:p>
            <a:r>
              <a:rPr lang="en-AU" dirty="0" smtClean="0"/>
              <a:t>Mathematically can be defined as a labelled directed graph. </a:t>
            </a:r>
            <a:endParaRPr lang="en-AU" dirty="0"/>
          </a:p>
          <a:p>
            <a:r>
              <a:rPr lang="en-AU" dirty="0" smtClean="0"/>
              <a:t>Nodes represent </a:t>
            </a:r>
            <a:r>
              <a:rPr lang="en-AU" dirty="0"/>
              <a:t>objects such as physical objects, concepts or situations. </a:t>
            </a:r>
            <a:endParaRPr lang="en-AU" dirty="0" smtClean="0"/>
          </a:p>
          <a:p>
            <a:r>
              <a:rPr lang="en-AU" dirty="0" smtClean="0"/>
              <a:t>Links express </a:t>
            </a:r>
            <a:r>
              <a:rPr lang="en-AU" dirty="0"/>
              <a:t>the relationships between objects, and link labels specify particular relations. </a:t>
            </a:r>
            <a:endParaRPr lang="en-AU" dirty="0" smtClean="0"/>
          </a:p>
          <a:p>
            <a:r>
              <a:rPr lang="en-AU" dirty="0" smtClean="0"/>
              <a:t>As </a:t>
            </a:r>
            <a:r>
              <a:rPr lang="en-AU" dirty="0"/>
              <a:t>nodes are associated with other nodes semantic nets are also referred to as associative nets.</a:t>
            </a:r>
          </a:p>
          <a:p>
            <a:endParaRPr lang="en-AU" dirty="0"/>
          </a:p>
        </p:txBody>
      </p:sp>
      <p:pic>
        <p:nvPicPr>
          <p:cNvPr id="72706" name="Picture 2" descr="Figure: A Semantic Networ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17"/>
          <a:stretch/>
        </p:blipFill>
        <p:spPr bwMode="auto">
          <a:xfrm>
            <a:off x="5072363" y="1988839"/>
            <a:ext cx="3845840" cy="351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5536" y="6021288"/>
            <a:ext cx="7704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http://intelligence.worldofcomputing.net/knowledge-representation/semantic-nets.html#.WODyYvmGPD4</a:t>
            </a:r>
          </a:p>
        </p:txBody>
      </p:sp>
    </p:spTree>
    <p:extLst>
      <p:ext uri="{BB962C8B-B14F-4D97-AF65-F5344CB8AC3E}">
        <p14:creationId xmlns:p14="http://schemas.microsoft.com/office/powerpoint/2010/main" val="204293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64291" tIns="32146" rIns="64291" bIns="32146"/>
          <a:lstStyle/>
          <a:p>
            <a:r>
              <a:rPr lang="en-US" dirty="0" smtClean="0"/>
              <a:t>Mobile App</a:t>
            </a:r>
            <a:endParaRPr lang="en-US" dirty="0"/>
          </a:p>
        </p:txBody>
      </p:sp>
      <p:pic>
        <p:nvPicPr>
          <p:cNvPr id="5" name="Picture 4" descr="result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19171"/>
            <a:ext cx="3635896" cy="54538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 descr="results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30" y="1412776"/>
            <a:ext cx="3630149" cy="54452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5325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10.4.3 Medical term extraction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10 Natural Language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404378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rui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63" b="22863"/>
          <a:stretch>
            <a:fillRect/>
          </a:stretch>
        </p:blipFill>
        <p:spPr/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9144000" cy="68227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512" y="6211669"/>
            <a:ext cx="5112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7348B"/>
                </a:solidFill>
              </a:rPr>
              <a:t>Wei Liu, Bo Chung, </a:t>
            </a:r>
            <a:r>
              <a:rPr lang="en-US" b="1" u="sng" dirty="0" err="1" smtClean="0">
                <a:solidFill>
                  <a:srgbClr val="27348B"/>
                </a:solidFill>
              </a:rPr>
              <a:t>Rui</a:t>
            </a:r>
            <a:r>
              <a:rPr lang="en-US" b="1" u="sng" dirty="0" smtClean="0">
                <a:solidFill>
                  <a:srgbClr val="27348B"/>
                </a:solidFill>
              </a:rPr>
              <a:t> Wang</a:t>
            </a:r>
            <a:r>
              <a:rPr lang="en-US" b="1" dirty="0" smtClean="0">
                <a:solidFill>
                  <a:srgbClr val="27348B"/>
                </a:solidFill>
              </a:rPr>
              <a:t>, Nigel </a:t>
            </a:r>
            <a:r>
              <a:rPr lang="en-US" b="1" dirty="0" err="1" smtClean="0">
                <a:solidFill>
                  <a:srgbClr val="27348B"/>
                </a:solidFill>
              </a:rPr>
              <a:t>Morlet</a:t>
            </a:r>
            <a:r>
              <a:rPr lang="en-US" b="1" dirty="0" smtClean="0">
                <a:solidFill>
                  <a:srgbClr val="27348B"/>
                </a:solidFill>
              </a:rPr>
              <a:t> and Jonathon Ng, 2015 (under review)</a:t>
            </a:r>
            <a:endParaRPr lang="en-US" b="1" dirty="0">
              <a:solidFill>
                <a:srgbClr val="27348B"/>
              </a:solidFill>
            </a:endParaRPr>
          </a:p>
        </p:txBody>
      </p:sp>
      <p:pic>
        <p:nvPicPr>
          <p:cNvPr id="7" name="Picture 6" descr="ru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06" y="5164667"/>
            <a:ext cx="1580444" cy="169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6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Medical Term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An important predecessor step before medical entity recognition, which requires a follow-up step of entity type assignment. </a:t>
            </a:r>
          </a:p>
          <a:p>
            <a:r>
              <a:rPr lang="en-US" sz="2400" dirty="0" smtClean="0"/>
              <a:t>For corpus within a single domain, there is only unit-hood necessary.</a:t>
            </a:r>
          </a:p>
          <a:p>
            <a:pPr lvl="1"/>
            <a:r>
              <a:rPr lang="en-US" sz="2200" dirty="0" smtClean="0"/>
              <a:t>Sequence mining technique: </a:t>
            </a:r>
            <a:r>
              <a:rPr lang="en-US" sz="2200" dirty="0" err="1" smtClean="0"/>
              <a:t>PrefixSpan</a:t>
            </a:r>
            <a:endParaRPr lang="en-US" sz="2200" dirty="0" smtClean="0"/>
          </a:p>
          <a:p>
            <a:pPr lvl="1"/>
            <a:r>
              <a:rPr lang="en-US" sz="2200" dirty="0" smtClean="0"/>
              <a:t>Hybrid of linguistic and statistical information: </a:t>
            </a:r>
            <a:r>
              <a:rPr lang="en-US" sz="2200" dirty="0" err="1" smtClean="0"/>
              <a:t>CValue</a:t>
            </a:r>
            <a:endParaRPr lang="en-US" sz="2200" dirty="0" smtClean="0"/>
          </a:p>
          <a:p>
            <a:pPr lvl="1"/>
            <a:r>
              <a:rPr lang="en-US" sz="2200" dirty="0" smtClean="0"/>
              <a:t>Voting and graph based method: </a:t>
            </a:r>
            <a:r>
              <a:rPr lang="en-US" sz="2200" dirty="0" err="1" smtClean="0"/>
              <a:t>TextRank</a:t>
            </a:r>
            <a:endParaRPr lang="en-US" sz="22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789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Filtering (top and bottom 10)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13" t="3521"/>
          <a:stretch/>
        </p:blipFill>
        <p:spPr>
          <a:xfrm>
            <a:off x="1547664" y="1412776"/>
            <a:ext cx="5247532" cy="25730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077072"/>
            <a:ext cx="8458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9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filtering (top and bottom 10)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268760"/>
            <a:ext cx="6007100" cy="266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933056"/>
            <a:ext cx="84201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522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10.4.5 </a:t>
            </a:r>
            <a:r>
              <a:rPr lang="en-US" dirty="0" err="1" smtClean="0"/>
              <a:t>pubmed</a:t>
            </a:r>
            <a:r>
              <a:rPr lang="en-US" dirty="0" smtClean="0"/>
              <a:t> Rank clustering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10 Natural Language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106480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Author Name Disambiguation PubMed</a:t>
            </a:r>
            <a:endParaRPr lang="en-US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3000" r="18124" b="23000"/>
          <a:stretch>
            <a:fillRect/>
          </a:stretch>
        </p:blipFill>
        <p:spPr bwMode="auto">
          <a:xfrm>
            <a:off x="152400" y="1621606"/>
            <a:ext cx="8884096" cy="43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51720" y="6444044"/>
            <a:ext cx="5760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7348B"/>
                </a:solidFill>
              </a:rPr>
              <a:t>Arvin </a:t>
            </a:r>
            <a:r>
              <a:rPr lang="en-US" b="1" dirty="0" err="1">
                <a:solidFill>
                  <a:srgbClr val="27348B"/>
                </a:solidFill>
              </a:rPr>
              <a:t>Varadharajalu</a:t>
            </a:r>
            <a:r>
              <a:rPr lang="en-US" b="1" dirty="0">
                <a:solidFill>
                  <a:srgbClr val="27348B"/>
                </a:solidFill>
              </a:rPr>
              <a:t>, Wei Liu, Wilson Wong. (2011) 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4" t="9734" r="19617" b="47516"/>
          <a:stretch/>
        </p:blipFill>
        <p:spPr bwMode="auto">
          <a:xfrm>
            <a:off x="7830154" y="5631662"/>
            <a:ext cx="1313846" cy="122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34732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NetClus</a:t>
            </a:r>
            <a:endParaRPr lang="en-US" dirty="0"/>
          </a:p>
        </p:txBody>
      </p:sp>
      <p:pic>
        <p:nvPicPr>
          <p:cNvPr id="4" name="Picture 2" descr="C:\Users\Arvin\Desktop\Captur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8" b="2328"/>
          <a:stretch>
            <a:fillRect/>
          </a:stretch>
        </p:blipFill>
        <p:spPr bwMode="auto">
          <a:xfrm>
            <a:off x="827584" y="1412776"/>
            <a:ext cx="7283152" cy="4235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5685055"/>
            <a:ext cx="9144000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68263"/>
            <a:r>
              <a:rPr lang="en-US" dirty="0" err="1" smtClean="0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Yizhou</a:t>
            </a:r>
            <a:r>
              <a:rPr lang="en-US" dirty="0" smtClean="0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Sun, </a:t>
            </a:r>
            <a:r>
              <a:rPr lang="en-US" dirty="0" err="1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Yintao</a:t>
            </a:r>
            <a:r>
              <a:rPr lang="en-US" dirty="0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 Yu, and </a:t>
            </a:r>
            <a:r>
              <a:rPr lang="en-US" dirty="0" err="1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Jiawei</a:t>
            </a:r>
            <a:r>
              <a:rPr lang="en-US" dirty="0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 Han. Ranking-based clustering of heterogeneous information networks with star network schema. In Proceedings of the 15th ACM SIGKDD international conference on Knowledge </a:t>
            </a:r>
            <a:r>
              <a:rPr lang="en-US" dirty="0" err="1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discov</a:t>
            </a:r>
            <a:r>
              <a:rPr lang="en-US" dirty="0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- </a:t>
            </a:r>
            <a:r>
              <a:rPr lang="en-US" dirty="0" err="1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ery</a:t>
            </a:r>
            <a:r>
              <a:rPr lang="en-US" dirty="0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 and data mining, KDD '09, pages 797-806, New York, NY, USA, 2009. ACM.</a:t>
            </a:r>
          </a:p>
        </p:txBody>
      </p:sp>
    </p:spTree>
    <p:extLst>
      <p:ext uri="{BB962C8B-B14F-4D97-AF65-F5344CB8AC3E}">
        <p14:creationId xmlns:p14="http://schemas.microsoft.com/office/powerpoint/2010/main" val="269055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219200"/>
            <a:ext cx="8529638" cy="4495800"/>
          </a:xfrm>
        </p:spPr>
      </p:pic>
    </p:spTree>
    <p:extLst>
      <p:ext uri="{BB962C8B-B14F-4D97-AF65-F5344CB8AC3E}">
        <p14:creationId xmlns:p14="http://schemas.microsoft.com/office/powerpoint/2010/main" val="404877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7841" y="712243"/>
            <a:ext cx="6048375" cy="576411"/>
          </a:xfrm>
        </p:spPr>
        <p:txBody>
          <a:bodyPr/>
          <a:lstStyle/>
          <a:p>
            <a:r>
              <a:rPr lang="en-AU" dirty="0" smtClean="0"/>
              <a:t>Conceptual Graph and others (Sowa)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6</a:t>
            </a:fld>
            <a:fld id="{58C04F4F-BEF0-FA41-8AF6-98D76608D8CB}" type="slidenum">
              <a:rPr lang="en-AU" smtClean="0"/>
              <a:t>6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468312" y="1412777"/>
            <a:ext cx="8280152" cy="3816423"/>
          </a:xfrm>
        </p:spPr>
        <p:txBody>
          <a:bodyPr>
            <a:normAutofit lnSpcReduction="10000"/>
          </a:bodyPr>
          <a:lstStyle/>
          <a:p>
            <a:r>
              <a:rPr lang="en-AU" dirty="0"/>
              <a:t>E</a:t>
            </a:r>
            <a:r>
              <a:rPr lang="en-AU" dirty="0" smtClean="0"/>
              <a:t>arly </a:t>
            </a:r>
            <a:r>
              <a:rPr lang="en-AU" dirty="0"/>
              <a:t>graph notations represented the relational </a:t>
            </a:r>
            <a:r>
              <a:rPr lang="en-AU" dirty="0" smtClean="0"/>
              <a:t>structures underlying </a:t>
            </a:r>
            <a:r>
              <a:rPr lang="en-AU" dirty="0"/>
              <a:t>natural language semantics, but none of them could express full first-order logic. </a:t>
            </a:r>
            <a:endParaRPr lang="en-AU" dirty="0" smtClean="0"/>
          </a:p>
          <a:p>
            <a:pPr lvl="1"/>
            <a:r>
              <a:rPr lang="en-AU" i="1" dirty="0" smtClean="0">
                <a:solidFill>
                  <a:srgbClr val="FF0000"/>
                </a:solidFill>
              </a:rPr>
              <a:t>correlational </a:t>
            </a:r>
            <a:r>
              <a:rPr lang="en-AU" i="1" dirty="0">
                <a:solidFill>
                  <a:srgbClr val="FF0000"/>
                </a:solidFill>
              </a:rPr>
              <a:t>nets</a:t>
            </a:r>
            <a:r>
              <a:rPr lang="en-AU" dirty="0"/>
              <a:t>, which were based on 56 </a:t>
            </a:r>
            <a:r>
              <a:rPr lang="en-AU" dirty="0" smtClean="0"/>
              <a:t>different relations</a:t>
            </a:r>
            <a:r>
              <a:rPr lang="en-AU" dirty="0"/>
              <a:t>, including subtype, instance, part-whole, case relations, kinship relations, and various kinds </a:t>
            </a:r>
            <a:r>
              <a:rPr lang="en-AU" dirty="0" smtClean="0"/>
              <a:t>of attributes (</a:t>
            </a:r>
            <a:r>
              <a:rPr lang="en-AU" dirty="0"/>
              <a:t>Silvio </a:t>
            </a:r>
            <a:r>
              <a:rPr lang="en-AU" dirty="0" err="1" smtClean="0"/>
              <a:t>Ceccato</a:t>
            </a:r>
            <a:r>
              <a:rPr lang="en-AU" dirty="0" smtClean="0"/>
              <a:t>); and</a:t>
            </a:r>
          </a:p>
          <a:p>
            <a:pPr lvl="1"/>
            <a:r>
              <a:rPr lang="en-AU" i="1" dirty="0" smtClean="0">
                <a:solidFill>
                  <a:srgbClr val="FF0000"/>
                </a:solidFill>
              </a:rPr>
              <a:t>dependency graphs </a:t>
            </a:r>
            <a:r>
              <a:rPr lang="en-AU" dirty="0" smtClean="0"/>
              <a:t>(</a:t>
            </a:r>
            <a:r>
              <a:rPr lang="en-AU" dirty="0"/>
              <a:t>David </a:t>
            </a:r>
            <a:r>
              <a:rPr lang="en-AU" dirty="0" smtClean="0"/>
              <a:t>Hays), </a:t>
            </a:r>
            <a:r>
              <a:rPr lang="en-AU" dirty="0"/>
              <a:t>which formalized the notation developed </a:t>
            </a:r>
            <a:r>
              <a:rPr lang="en-AU" dirty="0" smtClean="0"/>
              <a:t>by the </a:t>
            </a:r>
            <a:r>
              <a:rPr lang="en-AU" dirty="0"/>
              <a:t>linguist Lucien </a:t>
            </a:r>
            <a:r>
              <a:rPr lang="en-AU" dirty="0" err="1"/>
              <a:t>Tesniere</a:t>
            </a:r>
            <a:r>
              <a:rPr lang="en-AU" dirty="0"/>
              <a:t> (1959). </a:t>
            </a:r>
            <a:endParaRPr lang="en-AU" dirty="0" smtClean="0"/>
          </a:p>
          <a:p>
            <a:r>
              <a:rPr lang="en-AU" dirty="0" smtClean="0"/>
              <a:t>In </a:t>
            </a:r>
            <a:r>
              <a:rPr lang="en-AU" dirty="0"/>
              <a:t>the late 1970s, many graph notations were designed to represent first-order logic or a </a:t>
            </a:r>
            <a:r>
              <a:rPr lang="en-AU" dirty="0" smtClean="0"/>
              <a:t>formally defined</a:t>
            </a:r>
            <a:r>
              <a:rPr lang="en-AU" dirty="0"/>
              <a:t> </a:t>
            </a:r>
            <a:r>
              <a:rPr lang="en-AU" dirty="0" smtClean="0"/>
              <a:t>subset </a:t>
            </a:r>
            <a:r>
              <a:rPr lang="en-AU" dirty="0"/>
              <a:t>(</a:t>
            </a:r>
            <a:r>
              <a:rPr lang="en-AU" dirty="0" err="1"/>
              <a:t>Findler</a:t>
            </a:r>
            <a:r>
              <a:rPr lang="en-AU" dirty="0"/>
              <a:t> 1979</a:t>
            </a:r>
            <a:r>
              <a:rPr lang="en-AU" dirty="0" smtClean="0"/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950" y="4732754"/>
            <a:ext cx="4862691" cy="18645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9552" y="5192611"/>
            <a:ext cx="4176464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i="1" dirty="0">
                <a:solidFill>
                  <a:srgbClr val="FF0000"/>
                </a:solidFill>
              </a:rPr>
              <a:t>Conceptual </a:t>
            </a:r>
            <a:r>
              <a:rPr lang="en-AU" sz="1800" i="1" dirty="0" smtClean="0">
                <a:solidFill>
                  <a:srgbClr val="FF0000"/>
                </a:solidFill>
              </a:rPr>
              <a:t>Graph* </a:t>
            </a:r>
            <a:r>
              <a:rPr lang="en-AU" sz="1800" dirty="0" smtClean="0"/>
              <a:t>(Sowa 1976)</a:t>
            </a:r>
            <a:r>
              <a:rPr lang="en-AU" sz="1800" i="1" dirty="0" smtClean="0">
                <a:solidFill>
                  <a:srgbClr val="FF0000"/>
                </a:solidFill>
              </a:rPr>
              <a:t> </a:t>
            </a:r>
            <a:r>
              <a:rPr lang="en-AU" sz="1800" dirty="0"/>
              <a:t>is an intermediate language for mapping natural language questions and assertions to a </a:t>
            </a:r>
            <a:r>
              <a:rPr lang="en-AU" sz="2000" dirty="0"/>
              <a:t>relational database.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94" y="6396959"/>
            <a:ext cx="4264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800" dirty="0" smtClean="0"/>
              <a:t>* http</a:t>
            </a:r>
            <a:r>
              <a:rPr lang="en-AU" sz="1800" dirty="0"/>
              <a:t>://www.jfsowa.com/cg/cg_hbook.pdf</a:t>
            </a:r>
          </a:p>
        </p:txBody>
      </p:sp>
    </p:spTree>
    <p:extLst>
      <p:ext uri="{BB962C8B-B14F-4D97-AF65-F5344CB8AC3E}">
        <p14:creationId xmlns:p14="http://schemas.microsoft.com/office/powerpoint/2010/main" val="361006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172617"/>
            <a:ext cx="8305800" cy="4992687"/>
          </a:xfrm>
        </p:spPr>
      </p:pic>
    </p:spTree>
    <p:extLst>
      <p:ext uri="{BB962C8B-B14F-4D97-AF65-F5344CB8AC3E}">
        <p14:creationId xmlns:p14="http://schemas.microsoft.com/office/powerpoint/2010/main" val="294237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096963"/>
            <a:ext cx="8316913" cy="4999037"/>
          </a:xfrm>
        </p:spPr>
      </p:pic>
    </p:spTree>
    <p:extLst>
      <p:ext uri="{BB962C8B-B14F-4D97-AF65-F5344CB8AC3E}">
        <p14:creationId xmlns:p14="http://schemas.microsoft.com/office/powerpoint/2010/main" val="237253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10.4.6 </a:t>
            </a:r>
            <a:r>
              <a:rPr lang="en-US" dirty="0" err="1" smtClean="0"/>
              <a:t>gswa</a:t>
            </a:r>
            <a:r>
              <a:rPr lang="en-US" dirty="0" smtClean="0"/>
              <a:t> survey reports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10 Natural Language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398568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grpSp>
        <p:nvGrpSpPr>
          <p:cNvPr id="4" name="Group 3"/>
          <p:cNvGrpSpPr/>
          <p:nvPr/>
        </p:nvGrpSpPr>
        <p:grpSpPr>
          <a:xfrm>
            <a:off x="2177566" y="258128"/>
            <a:ext cx="4126562" cy="2272787"/>
            <a:chOff x="249532" y="211082"/>
            <a:chExt cx="4206558" cy="220071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30" name="Rectangle 29"/>
            <p:cNvSpPr/>
            <p:nvPr/>
          </p:nvSpPr>
          <p:spPr>
            <a:xfrm>
              <a:off x="249532" y="211082"/>
              <a:ext cx="4206558" cy="2200716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Z"/>
            </a:p>
          </p:txBody>
        </p:sp>
        <p:sp>
          <p:nvSpPr>
            <p:cNvPr id="31" name="TextBox 18"/>
            <p:cNvSpPr txBox="1"/>
            <p:nvPr/>
          </p:nvSpPr>
          <p:spPr>
            <a:xfrm>
              <a:off x="334526" y="211082"/>
              <a:ext cx="4021511" cy="62583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AU" b="1" dirty="0" smtClean="0">
                  <a:solidFill>
                    <a:srgbClr val="C00000"/>
                  </a:solidFill>
                </a:rPr>
                <a:t>Part-of-Speech Tagging &amp; Grammar Tree</a:t>
              </a:r>
            </a:p>
          </p:txBody>
        </p:sp>
        <p:sp>
          <p:nvSpPr>
            <p:cNvPr id="32" name="TextBox 19"/>
            <p:cNvSpPr txBox="1"/>
            <p:nvPr/>
          </p:nvSpPr>
          <p:spPr>
            <a:xfrm>
              <a:off x="292702" y="730312"/>
              <a:ext cx="2366263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1200" b="1" dirty="0" smtClean="0"/>
                <a:t>Stanford Dependency Parser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200" dirty="0" smtClean="0"/>
                <a:t>Grammatically parse sentences in each report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200" dirty="0" smtClean="0"/>
                <a:t>Parts of speech (e.g., nouns, verbs, and adjectives)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200" dirty="0" smtClean="0"/>
                <a:t>Relationships between words (e.g., modifiers, compounds)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AU" sz="1200" dirty="0" smtClean="0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2"/>
            <a:srcRect t="23673" r="79373" b="21224"/>
            <a:stretch/>
          </p:blipFill>
          <p:spPr>
            <a:xfrm>
              <a:off x="2574732" y="759988"/>
              <a:ext cx="1728788" cy="149367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</p:grpSp>
      <p:sp>
        <p:nvSpPr>
          <p:cNvPr id="5" name="Rectangle 4"/>
          <p:cNvSpPr/>
          <p:nvPr/>
        </p:nvSpPr>
        <p:spPr>
          <a:xfrm>
            <a:off x="2192135" y="2600884"/>
            <a:ext cx="4111993" cy="20507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Z"/>
          </a:p>
        </p:txBody>
      </p:sp>
      <p:sp>
        <p:nvSpPr>
          <p:cNvPr id="6" name="TextBox 26"/>
          <p:cNvSpPr txBox="1"/>
          <p:nvPr/>
        </p:nvSpPr>
        <p:spPr>
          <a:xfrm>
            <a:off x="2355509" y="2652185"/>
            <a:ext cx="389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b="1" dirty="0" smtClean="0">
                <a:solidFill>
                  <a:srgbClr val="C00000"/>
                </a:solidFill>
              </a:rPr>
              <a:t>Noun Phrase </a:t>
            </a:r>
            <a:r>
              <a:rPr lang="en-AU" b="1" dirty="0" err="1" smtClean="0">
                <a:solidFill>
                  <a:srgbClr val="C00000"/>
                </a:solidFill>
              </a:rPr>
              <a:t>Chunker</a:t>
            </a:r>
            <a:endParaRPr lang="en-AU" b="1" dirty="0" smtClean="0"/>
          </a:p>
        </p:txBody>
      </p:sp>
      <p:sp>
        <p:nvSpPr>
          <p:cNvPr id="7" name="TextBox 27"/>
          <p:cNvSpPr txBox="1"/>
          <p:nvPr/>
        </p:nvSpPr>
        <p:spPr>
          <a:xfrm>
            <a:off x="2260943" y="3029209"/>
            <a:ext cx="404318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b="1" dirty="0" smtClean="0"/>
              <a:t>Identify noun phrases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 smtClean="0"/>
              <a:t>Find complete noun phrases, such as ‘Archean greenstone belt’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 smtClean="0"/>
              <a:t>Document normalising-splitting sentences-noun phrase identification (using Part-of-Speech pattern)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sz="1200" dirty="0" smtClean="0"/>
              <a:t>e.g. </a:t>
            </a:r>
            <a:r>
              <a:rPr lang="en-AU" sz="1400" i="1" dirty="0" smtClean="0"/>
              <a:t>&lt;NN</a:t>
            </a:r>
            <a:r>
              <a:rPr lang="en-AU" sz="1400" i="1" dirty="0"/>
              <a:t>.*|JJ&gt;*&lt;NN.*&gt;  -- </a:t>
            </a:r>
            <a:r>
              <a:rPr lang="en-AU" sz="1100" i="1" dirty="0"/>
              <a:t>Nouns and Adjectives, terminated with </a:t>
            </a:r>
            <a:r>
              <a:rPr lang="en-AU" sz="1100" i="1" dirty="0" smtClean="0"/>
              <a:t>Nouns</a:t>
            </a:r>
          </a:p>
        </p:txBody>
      </p:sp>
      <p:sp>
        <p:nvSpPr>
          <p:cNvPr id="8" name="Rectangle 7"/>
          <p:cNvSpPr/>
          <p:nvPr/>
        </p:nvSpPr>
        <p:spPr>
          <a:xfrm>
            <a:off x="2155164" y="4743763"/>
            <a:ext cx="4148964" cy="18561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Z"/>
          </a:p>
        </p:txBody>
      </p:sp>
      <p:sp>
        <p:nvSpPr>
          <p:cNvPr id="9" name="Rectangle 8"/>
          <p:cNvSpPr/>
          <p:nvPr/>
        </p:nvSpPr>
        <p:spPr>
          <a:xfrm>
            <a:off x="2208552" y="5228829"/>
            <a:ext cx="389061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b="1" dirty="0"/>
              <a:t>Extract key phrases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/>
              <a:t>Keep phrases if they match our dictionary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i="1" u="sng" dirty="0"/>
              <a:t>Provides key phrase summaries of the report</a:t>
            </a:r>
          </a:p>
        </p:txBody>
      </p:sp>
      <p:sp>
        <p:nvSpPr>
          <p:cNvPr id="10" name="TextBox 40"/>
          <p:cNvSpPr txBox="1"/>
          <p:nvPr/>
        </p:nvSpPr>
        <p:spPr>
          <a:xfrm>
            <a:off x="2195673" y="4815287"/>
            <a:ext cx="389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b="1" dirty="0" smtClean="0">
                <a:solidFill>
                  <a:srgbClr val="C00000"/>
                </a:solidFill>
              </a:rPr>
              <a:t>Page Ranking &amp; Key Noun Phrases</a:t>
            </a:r>
            <a:endParaRPr lang="en-AU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260943" y="5956823"/>
            <a:ext cx="3972302" cy="6001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100" i="1" dirty="0" smtClean="0"/>
              <a:t>hole, located, drilling, sequence, work, nickel laterite, mapping, exploration, body, range, </a:t>
            </a:r>
            <a:r>
              <a:rPr lang="en-AU" sz="1100" i="1" dirty="0" err="1" smtClean="0"/>
              <a:t>bif</a:t>
            </a:r>
            <a:r>
              <a:rPr lang="en-AU" sz="1100" i="1" dirty="0" smtClean="0"/>
              <a:t>, potential, period, belt, deposit, terrane, amphibolite, mineralisation, …</a:t>
            </a:r>
            <a:endParaRPr lang="en-AU" sz="1100" i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96267" y="2206946"/>
            <a:ext cx="1813135" cy="3438659"/>
            <a:chOff x="88242" y="505744"/>
            <a:chExt cx="1722376" cy="3838163"/>
          </a:xfrm>
        </p:grpSpPr>
        <p:sp>
          <p:nvSpPr>
            <p:cNvPr id="26" name="Rectangle 25"/>
            <p:cNvSpPr/>
            <p:nvPr/>
          </p:nvSpPr>
          <p:spPr>
            <a:xfrm flipH="1" flipV="1">
              <a:off x="88242" y="505744"/>
              <a:ext cx="1722376" cy="38381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Z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155601" y="730312"/>
              <a:ext cx="1628795" cy="3231654"/>
              <a:chOff x="76043" y="2477835"/>
              <a:chExt cx="1628795" cy="3231654"/>
            </a:xfrm>
          </p:grpSpPr>
          <p:sp>
            <p:nvSpPr>
              <p:cNvPr id="28" name="TextBox 45"/>
              <p:cNvSpPr txBox="1"/>
              <p:nvPr/>
            </p:nvSpPr>
            <p:spPr>
              <a:xfrm>
                <a:off x="76045" y="2847167"/>
                <a:ext cx="1628793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1200" b="1" dirty="0" smtClean="0"/>
                  <a:t>Build from a variety of geology related resources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sz="1200" dirty="0" smtClean="0"/>
                  <a:t>General geology dictionary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sz="1200" dirty="0" smtClean="0"/>
                  <a:t>Schlumberger oilfields glossary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sz="1200" dirty="0" smtClean="0"/>
                  <a:t>Other web sources (webpages, databased </a:t>
                </a:r>
                <a:r>
                  <a:rPr lang="en-AU" sz="1200" dirty="0" err="1" smtClean="0"/>
                  <a:t>etc</a:t>
                </a:r>
                <a:r>
                  <a:rPr lang="en-AU" sz="1200" dirty="0" smtClean="0"/>
                  <a:t>)</a:t>
                </a:r>
              </a:p>
              <a:p>
                <a:endParaRPr lang="en-AU" sz="1200" dirty="0" smtClean="0"/>
              </a:p>
              <a:p>
                <a:r>
                  <a:rPr lang="en-AU" sz="1200" b="1" dirty="0" smtClean="0"/>
                  <a:t>Clean extracted terms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sz="1200" dirty="0" smtClean="0"/>
                  <a:t>Lemmatisation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sz="1200" dirty="0" smtClean="0"/>
                  <a:t>Noise removal</a:t>
                </a:r>
              </a:p>
            </p:txBody>
          </p:sp>
          <p:sp>
            <p:nvSpPr>
              <p:cNvPr id="29" name="TextBox 46"/>
              <p:cNvSpPr txBox="1"/>
              <p:nvPr/>
            </p:nvSpPr>
            <p:spPr>
              <a:xfrm>
                <a:off x="76043" y="2477835"/>
                <a:ext cx="16287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AU" b="1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Dictionary</a:t>
                </a:r>
              </a:p>
            </p:txBody>
          </p:sp>
        </p:grpSp>
      </p:grpSp>
      <p:sp>
        <p:nvSpPr>
          <p:cNvPr id="13" name="Bent-Up Arrow 12"/>
          <p:cNvSpPr/>
          <p:nvPr/>
        </p:nvSpPr>
        <p:spPr>
          <a:xfrm rot="5400000">
            <a:off x="1182216" y="5712153"/>
            <a:ext cx="623612" cy="949629"/>
          </a:xfrm>
          <a:prstGeom prst="bentUpArrow">
            <a:avLst>
              <a:gd name="adj1" fmla="val 15331"/>
              <a:gd name="adj2" fmla="val 25000"/>
              <a:gd name="adj3" fmla="val 1822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Z"/>
          </a:p>
        </p:txBody>
      </p:sp>
      <p:grpSp>
        <p:nvGrpSpPr>
          <p:cNvPr id="14" name="Group 13"/>
          <p:cNvGrpSpPr/>
          <p:nvPr/>
        </p:nvGrpSpPr>
        <p:grpSpPr>
          <a:xfrm>
            <a:off x="6527425" y="2633551"/>
            <a:ext cx="2498281" cy="2666979"/>
            <a:chOff x="6455175" y="1210614"/>
            <a:chExt cx="2498281" cy="3486102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2" name="Rectangle 21"/>
            <p:cNvSpPr/>
            <p:nvPr/>
          </p:nvSpPr>
          <p:spPr>
            <a:xfrm>
              <a:off x="6455175" y="1210614"/>
              <a:ext cx="2498280" cy="3486102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Z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6516937" y="1319425"/>
              <a:ext cx="2436519" cy="2505346"/>
              <a:chOff x="6649793" y="775704"/>
              <a:chExt cx="2381634" cy="2352074"/>
            </a:xfrm>
            <a:grpFill/>
          </p:grpSpPr>
          <p:sp>
            <p:nvSpPr>
              <p:cNvPr id="24" name="TextBox 54"/>
              <p:cNvSpPr txBox="1"/>
              <p:nvPr/>
            </p:nvSpPr>
            <p:spPr>
              <a:xfrm>
                <a:off x="6649793" y="775704"/>
                <a:ext cx="2246061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AU" b="1" dirty="0" smtClean="0">
                    <a:solidFill>
                      <a:srgbClr val="C00000"/>
                    </a:solidFill>
                  </a:rPr>
                  <a:t>Summary Graphs &amp; Visualisation</a:t>
                </a:r>
              </a:p>
            </p:txBody>
          </p:sp>
          <p:sp>
            <p:nvSpPr>
              <p:cNvPr id="25" name="TextBox 56"/>
              <p:cNvSpPr txBox="1"/>
              <p:nvPr/>
            </p:nvSpPr>
            <p:spPr>
              <a:xfrm>
                <a:off x="6811195" y="1927449"/>
                <a:ext cx="2220232" cy="120032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1200" b="1" dirty="0" smtClean="0"/>
                  <a:t>Merge grammar tree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sz="1200" dirty="0" smtClean="0"/>
                  <a:t>Merge compound nouns together, keep modifiers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sz="1200" i="1" u="sng" dirty="0" smtClean="0"/>
                  <a:t>Provides a visual summary of the report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200" dirty="0"/>
              </a:p>
            </p:txBody>
          </p:sp>
        </p:grpSp>
      </p:grpSp>
      <p:sp>
        <p:nvSpPr>
          <p:cNvPr id="15" name="Bent-Up Arrow 14"/>
          <p:cNvSpPr/>
          <p:nvPr/>
        </p:nvSpPr>
        <p:spPr>
          <a:xfrm>
            <a:off x="6754309" y="5645605"/>
            <a:ext cx="983788" cy="647696"/>
          </a:xfrm>
          <a:prstGeom prst="bentUpArrow">
            <a:avLst>
              <a:gd name="adj1" fmla="val 15331"/>
              <a:gd name="adj2" fmla="val 25000"/>
              <a:gd name="adj3" fmla="val 1822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Z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r="44980"/>
          <a:stretch/>
        </p:blipFill>
        <p:spPr>
          <a:xfrm>
            <a:off x="6428461" y="462432"/>
            <a:ext cx="2619272" cy="14732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ight Arrow 16"/>
          <p:cNvSpPr/>
          <p:nvPr/>
        </p:nvSpPr>
        <p:spPr>
          <a:xfrm rot="5400000" flipH="1">
            <a:off x="7432735" y="2030930"/>
            <a:ext cx="465564" cy="410013"/>
          </a:xfrm>
          <a:prstGeom prst="rightArrow">
            <a:avLst>
              <a:gd name="adj1" fmla="val 24871"/>
              <a:gd name="adj2" fmla="val 2487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Z"/>
          </a:p>
        </p:txBody>
      </p:sp>
      <p:sp>
        <p:nvSpPr>
          <p:cNvPr id="18" name="Right Arrow 17"/>
          <p:cNvSpPr/>
          <p:nvPr/>
        </p:nvSpPr>
        <p:spPr>
          <a:xfrm rot="10800000" flipH="1">
            <a:off x="1623258" y="825010"/>
            <a:ext cx="465564" cy="410013"/>
          </a:xfrm>
          <a:prstGeom prst="rightArrow">
            <a:avLst>
              <a:gd name="adj1" fmla="val 24871"/>
              <a:gd name="adj2" fmla="val 2487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Z"/>
          </a:p>
        </p:txBody>
      </p:sp>
      <p:sp>
        <p:nvSpPr>
          <p:cNvPr id="19" name="TextBox 62"/>
          <p:cNvSpPr txBox="1"/>
          <p:nvPr/>
        </p:nvSpPr>
        <p:spPr>
          <a:xfrm>
            <a:off x="257327" y="737381"/>
            <a:ext cx="105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 smtClean="0"/>
              <a:t>Report</a:t>
            </a:r>
            <a:endParaRPr lang="en-BZ" sz="2400" b="1" dirty="0"/>
          </a:p>
        </p:txBody>
      </p:sp>
      <p:sp>
        <p:nvSpPr>
          <p:cNvPr id="20" name="Right Arrow 19"/>
          <p:cNvSpPr/>
          <p:nvPr/>
        </p:nvSpPr>
        <p:spPr>
          <a:xfrm rot="16200000" flipH="1">
            <a:off x="2112032" y="2251253"/>
            <a:ext cx="465564" cy="410013"/>
          </a:xfrm>
          <a:prstGeom prst="rightArrow">
            <a:avLst>
              <a:gd name="adj1" fmla="val 24871"/>
              <a:gd name="adj2" fmla="val 2487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Z"/>
          </a:p>
        </p:txBody>
      </p:sp>
      <p:sp>
        <p:nvSpPr>
          <p:cNvPr id="21" name="Right Arrow 20"/>
          <p:cNvSpPr/>
          <p:nvPr/>
        </p:nvSpPr>
        <p:spPr>
          <a:xfrm rot="16200000" flipH="1">
            <a:off x="2073838" y="4425354"/>
            <a:ext cx="465564" cy="410013"/>
          </a:xfrm>
          <a:prstGeom prst="rightArrow">
            <a:avLst>
              <a:gd name="adj1" fmla="val 24871"/>
              <a:gd name="adj2" fmla="val 2487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Z"/>
          </a:p>
        </p:txBody>
      </p:sp>
    </p:spTree>
    <p:extLst>
      <p:ext uri="{BB962C8B-B14F-4D97-AF65-F5344CB8AC3E}">
        <p14:creationId xmlns:p14="http://schemas.microsoft.com/office/powerpoint/2010/main" val="254335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462" y="677007"/>
            <a:ext cx="8356338" cy="740631"/>
          </a:xfrm>
        </p:spPr>
        <p:txBody>
          <a:bodyPr>
            <a:noAutofit/>
          </a:bodyPr>
          <a:lstStyle/>
          <a:p>
            <a:r>
              <a:rPr lang="en-AU" sz="3200" dirty="0" smtClean="0"/>
              <a:t>Analogy Query</a:t>
            </a:r>
            <a:r>
              <a:rPr lang="en-AU" sz="3200" dirty="0"/>
              <a:t>: </a:t>
            </a:r>
            <a:r>
              <a:rPr lang="en-AU" sz="32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kalgoorlie</a:t>
            </a:r>
            <a:r>
              <a:rPr lang="en-AU" sz="3200" i="1" dirty="0"/>
              <a:t> – </a:t>
            </a:r>
            <a:r>
              <a:rPr lang="en-AU" sz="3200" i="1" u="sng" dirty="0"/>
              <a:t>gold</a:t>
            </a:r>
            <a:r>
              <a:rPr lang="en-AU" sz="3200" i="1" dirty="0"/>
              <a:t> + </a:t>
            </a:r>
            <a:r>
              <a:rPr lang="en-AU" sz="3200" i="1" u="sng" dirty="0" smtClean="0"/>
              <a:t>iron ore</a:t>
            </a:r>
            <a:br>
              <a:rPr lang="en-AU" sz="3200" i="1" u="sng" dirty="0" smtClean="0"/>
            </a:br>
            <a:r>
              <a:rPr lang="en-AU" sz="3200" dirty="0"/>
              <a:t>Relation: </a:t>
            </a:r>
            <a:r>
              <a:rPr lang="en-AU" sz="32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Location</a:t>
            </a:r>
            <a:r>
              <a:rPr lang="en-AU" sz="3200" i="1" dirty="0" err="1"/>
              <a:t>:</a:t>
            </a:r>
            <a:r>
              <a:rPr lang="en-AU" sz="3200" i="1" u="sng" dirty="0" err="1"/>
              <a:t>Commodity</a:t>
            </a:r>
            <a:endParaRPr lang="en-AU" sz="3200" i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62" y="2132885"/>
            <a:ext cx="6196923" cy="27251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19637" y="2374603"/>
            <a:ext cx="198847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MR10"/>
              </a:rPr>
              <a:t>Geological term vectors reflect dedicated information for </a:t>
            </a:r>
            <a:r>
              <a:rPr lang="en-US" sz="1800" u="sng" dirty="0">
                <a:latin typeface="CMTI10"/>
              </a:rPr>
              <a:t>iron ore</a:t>
            </a:r>
            <a:r>
              <a:rPr lang="en-US" sz="1800" dirty="0">
                <a:latin typeface="CMR10"/>
              </a:rPr>
              <a:t> (location names in WA, names of iron ores)</a:t>
            </a:r>
            <a:endParaRPr lang="en-AU" sz="1800" dirty="0"/>
          </a:p>
        </p:txBody>
      </p:sp>
      <p:sp>
        <p:nvSpPr>
          <p:cNvPr id="5" name="Right Brace 4"/>
          <p:cNvSpPr/>
          <p:nvPr/>
        </p:nvSpPr>
        <p:spPr>
          <a:xfrm>
            <a:off x="6414335" y="2429864"/>
            <a:ext cx="192505" cy="13836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6" name="Rectangle 5"/>
          <p:cNvSpPr/>
          <p:nvPr/>
        </p:nvSpPr>
        <p:spPr>
          <a:xfrm>
            <a:off x="6722269" y="4771592"/>
            <a:ext cx="24217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MR10"/>
              </a:rPr>
              <a:t>Pre-trained </a:t>
            </a:r>
            <a:r>
              <a:rPr lang="en-US" sz="1800" dirty="0">
                <a:latin typeface="CMR10"/>
              </a:rPr>
              <a:t>vectors represent </a:t>
            </a:r>
            <a:r>
              <a:rPr lang="en-US" sz="1800" dirty="0">
                <a:latin typeface="CMR10"/>
              </a:rPr>
              <a:t>general knowledge</a:t>
            </a:r>
          </a:p>
          <a:p>
            <a:r>
              <a:rPr lang="en-US" sz="1800" dirty="0">
                <a:latin typeface="CMR10"/>
              </a:rPr>
              <a:t>(</a:t>
            </a:r>
            <a:r>
              <a:rPr lang="en-US" sz="1800" dirty="0" err="1">
                <a:latin typeface="CMR10"/>
              </a:rPr>
              <a:t>Middlemount</a:t>
            </a:r>
            <a:r>
              <a:rPr lang="en-US" sz="1800" dirty="0">
                <a:latin typeface="CMR10"/>
              </a:rPr>
              <a:t> is in Queensland)</a:t>
            </a:r>
            <a:endParaRPr lang="en-AU" sz="1800" dirty="0"/>
          </a:p>
        </p:txBody>
      </p:sp>
      <p:sp>
        <p:nvSpPr>
          <p:cNvPr id="7" name="Right Brace 6"/>
          <p:cNvSpPr/>
          <p:nvPr/>
        </p:nvSpPr>
        <p:spPr>
          <a:xfrm>
            <a:off x="6413549" y="3832574"/>
            <a:ext cx="192505" cy="6015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Rectangle 7"/>
          <p:cNvSpPr/>
          <p:nvPr/>
        </p:nvSpPr>
        <p:spPr>
          <a:xfrm>
            <a:off x="515077" y="5121394"/>
            <a:ext cx="5994724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MTT10"/>
              </a:rPr>
              <a:t>martite</a:t>
            </a:r>
            <a:r>
              <a:rPr lang="en-US" sz="1200" dirty="0">
                <a:latin typeface="CMTT10"/>
              </a:rPr>
              <a:t> </a:t>
            </a:r>
            <a:r>
              <a:rPr lang="en-US" sz="1200" dirty="0">
                <a:latin typeface="CMR10"/>
              </a:rPr>
              <a:t>- a type of iron ore, </a:t>
            </a:r>
            <a:endParaRPr lang="en-US" sz="1200" dirty="0">
              <a:latin typeface="CMR10"/>
            </a:endParaRPr>
          </a:p>
          <a:p>
            <a:r>
              <a:rPr lang="en-US" sz="1200" dirty="0" err="1">
                <a:latin typeface="CMTT10"/>
              </a:rPr>
              <a:t>marandoo</a:t>
            </a:r>
            <a:r>
              <a:rPr lang="en-US" sz="1200" dirty="0">
                <a:latin typeface="CMTT10"/>
              </a:rPr>
              <a:t> </a:t>
            </a:r>
            <a:r>
              <a:rPr lang="en-US" sz="1200" dirty="0">
                <a:latin typeface="CMR10"/>
              </a:rPr>
              <a:t>– the </a:t>
            </a:r>
            <a:r>
              <a:rPr lang="en-US" sz="1200" dirty="0" err="1">
                <a:latin typeface="CMR10"/>
              </a:rPr>
              <a:t>Marandoo</a:t>
            </a:r>
            <a:r>
              <a:rPr lang="en-US" sz="1200" dirty="0">
                <a:latin typeface="CMR10"/>
              </a:rPr>
              <a:t> </a:t>
            </a:r>
            <a:r>
              <a:rPr lang="en-US" sz="1200" dirty="0">
                <a:latin typeface="CMR10"/>
              </a:rPr>
              <a:t>iron ore mine in the Pilbara region, </a:t>
            </a:r>
            <a:endParaRPr lang="en-US" sz="1200" dirty="0">
              <a:latin typeface="CMTT10"/>
            </a:endParaRPr>
          </a:p>
          <a:p>
            <a:r>
              <a:rPr lang="en-AU" sz="1200" dirty="0">
                <a:latin typeface="CMTT10"/>
              </a:rPr>
              <a:t>hematite </a:t>
            </a:r>
            <a:r>
              <a:rPr lang="en-AU" sz="1200" dirty="0">
                <a:latin typeface="CMR10"/>
              </a:rPr>
              <a:t>- </a:t>
            </a:r>
            <a:r>
              <a:rPr lang="en-US" sz="1200" dirty="0">
                <a:latin typeface="CMR10"/>
              </a:rPr>
              <a:t>the most important ore of iron,</a:t>
            </a:r>
          </a:p>
          <a:p>
            <a:r>
              <a:rPr lang="en-US" sz="1200" dirty="0">
                <a:latin typeface="CMTT10"/>
              </a:rPr>
              <a:t>west </a:t>
            </a:r>
            <a:r>
              <a:rPr lang="en-US" sz="1200" dirty="0" err="1">
                <a:latin typeface="CMTT10"/>
              </a:rPr>
              <a:t>angelas</a:t>
            </a:r>
            <a:r>
              <a:rPr lang="en-US" sz="1200" dirty="0">
                <a:latin typeface="CMTT10"/>
              </a:rPr>
              <a:t> </a:t>
            </a:r>
            <a:r>
              <a:rPr lang="en-US" sz="1200" dirty="0">
                <a:latin typeface="CMR10"/>
              </a:rPr>
              <a:t>- the </a:t>
            </a:r>
            <a:r>
              <a:rPr lang="en-US" sz="1200" dirty="0">
                <a:latin typeface="CMR10"/>
              </a:rPr>
              <a:t>West </a:t>
            </a:r>
            <a:r>
              <a:rPr lang="en-AU" sz="1200" dirty="0" err="1">
                <a:latin typeface="CMR10"/>
              </a:rPr>
              <a:t>Angelas</a:t>
            </a:r>
            <a:r>
              <a:rPr lang="en-AU" sz="1200" dirty="0">
                <a:latin typeface="CMR10"/>
              </a:rPr>
              <a:t> </a:t>
            </a:r>
            <a:r>
              <a:rPr lang="en-AU" sz="1200" dirty="0">
                <a:latin typeface="CMR10"/>
              </a:rPr>
              <a:t>iron ore mine in the Pilbara </a:t>
            </a:r>
            <a:r>
              <a:rPr lang="en-AU" sz="1200" dirty="0">
                <a:latin typeface="CMR10"/>
              </a:rPr>
              <a:t>region,</a:t>
            </a:r>
          </a:p>
          <a:p>
            <a:r>
              <a:rPr lang="en-AU" sz="1200" dirty="0" err="1">
                <a:latin typeface="CMTT10"/>
              </a:rPr>
              <a:t>windarling</a:t>
            </a:r>
            <a:r>
              <a:rPr lang="en-AU" sz="1200" dirty="0">
                <a:latin typeface="CMTT10"/>
              </a:rPr>
              <a:t> </a:t>
            </a:r>
            <a:r>
              <a:rPr lang="en-AU" sz="1200" dirty="0">
                <a:latin typeface="CMR10"/>
              </a:rPr>
              <a:t>- </a:t>
            </a:r>
            <a:r>
              <a:rPr lang="en-AU" sz="1200" dirty="0" err="1">
                <a:latin typeface="CMR10"/>
              </a:rPr>
              <a:t>Windarling</a:t>
            </a:r>
            <a:r>
              <a:rPr lang="en-AU" sz="1200" dirty="0">
                <a:latin typeface="CMR10"/>
              </a:rPr>
              <a:t> Iron </a:t>
            </a:r>
            <a:r>
              <a:rPr lang="en-AU" sz="1200" dirty="0">
                <a:latin typeface="CMR10"/>
              </a:rPr>
              <a:t>Ore </a:t>
            </a:r>
            <a:r>
              <a:rPr lang="en-US" sz="1200" dirty="0">
                <a:latin typeface="CMR10"/>
              </a:rPr>
              <a:t>Mine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ABD7-5EC5-4307-8EE7-61690E2C1AC9}" type="slidenum">
              <a:rPr lang="en-AU" smtClean="0"/>
              <a:t>64</a:t>
            </a:fld>
            <a:endParaRPr lang="en-AU"/>
          </a:p>
        </p:txBody>
      </p:sp>
      <p:pic>
        <p:nvPicPr>
          <p:cNvPr id="10" name="Picture 9" descr="127635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036" y="658935"/>
            <a:ext cx="1226964" cy="122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375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10.4.7 DMP incident Report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10 Natural Language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339400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DMP Incident Log </a:t>
            </a:r>
            <a:r>
              <a:rPr lang="en-US" dirty="0" smtClean="0"/>
              <a:t>Data </a:t>
            </a:r>
            <a:r>
              <a:rPr lang="en-US" dirty="0" smtClean="0"/>
              <a:t>- Short </a:t>
            </a:r>
            <a:r>
              <a:rPr lang="en-US" dirty="0" smtClean="0"/>
              <a:t>Text</a:t>
            </a:r>
            <a:endParaRPr lang="en-US" dirty="0"/>
          </a:p>
        </p:txBody>
      </p:sp>
      <p:pic>
        <p:nvPicPr>
          <p:cNvPr id="82948" name="Picture 4" descr="phot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0888"/>
            <a:ext cx="16002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9592" y="436510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Michael Stewart</a:t>
            </a:r>
            <a:endParaRPr lang="en-AU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1700808"/>
            <a:ext cx="5551312" cy="44644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6163072"/>
            <a:ext cx="3788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5"/>
              </a:rPr>
              <a:t>http://</a:t>
            </a:r>
            <a:r>
              <a:rPr lang="en-AU" dirty="0" smtClean="0">
                <a:hlinkClick r:id="rId5"/>
              </a:rPr>
              <a:t>146.118.65.152:3000</a:t>
            </a:r>
            <a:r>
              <a:rPr lang="en-AU" dirty="0">
                <a:hlinkClick r:id="rId5"/>
              </a:rPr>
              <a:t>/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093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10.4.8 redcoat annotation tool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10 Natural Language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6078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Annotation Tool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4" descr="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0888"/>
            <a:ext cx="16002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99592" y="4365104"/>
            <a:ext cx="2230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Michael Stewart</a:t>
            </a:r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457200" y="5900775"/>
            <a:ext cx="3788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3"/>
              </a:rPr>
              <a:t>http://146.118.65.152:5000/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82730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504825" y="784750"/>
            <a:ext cx="6048375" cy="576411"/>
          </a:xfrm>
        </p:spPr>
        <p:txBody>
          <a:bodyPr/>
          <a:lstStyle/>
          <a:p>
            <a:r>
              <a:rPr lang="en-AU" dirty="0" smtClean="0"/>
              <a:t>Knowledge Graph and Linked Data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7</a:t>
            </a:fld>
            <a:fld id="{58C04F4F-BEF0-FA41-8AF6-98D76608D8CB}" type="slidenum">
              <a:rPr lang="en-AU" smtClean="0"/>
              <a:t>7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468313" y="1627662"/>
            <a:ext cx="2384777" cy="4105594"/>
          </a:xfrm>
        </p:spPr>
        <p:txBody>
          <a:bodyPr>
            <a:normAutofit fontScale="77500" lnSpcReduction="20000"/>
          </a:bodyPr>
          <a:lstStyle/>
          <a:p>
            <a:r>
              <a:rPr lang="en-AU" dirty="0" smtClean="0"/>
              <a:t>Used by </a:t>
            </a:r>
            <a:r>
              <a:rPr lang="en-AU" dirty="0"/>
              <a:t>Google </a:t>
            </a:r>
            <a:r>
              <a:rPr lang="en-AU" dirty="0" smtClean="0"/>
              <a:t>for </a:t>
            </a:r>
            <a:r>
              <a:rPr lang="en-AU" b="1" dirty="0" smtClean="0"/>
              <a:t>semantic-enriched information retrieval </a:t>
            </a:r>
            <a:r>
              <a:rPr lang="en-AU" dirty="0" smtClean="0"/>
              <a:t>with a knowledge base gathered </a:t>
            </a:r>
            <a:r>
              <a:rPr lang="en-AU" dirty="0"/>
              <a:t>from a wide variety of </a:t>
            </a:r>
            <a:r>
              <a:rPr lang="en-AU" dirty="0" smtClean="0"/>
              <a:t>sources, such as Freebase.</a:t>
            </a:r>
          </a:p>
          <a:p>
            <a:r>
              <a:rPr lang="en-AU" b="1" dirty="0" smtClean="0"/>
              <a:t>Knowledge </a:t>
            </a:r>
            <a:r>
              <a:rPr lang="en-AU" b="1" dirty="0"/>
              <a:t>Graph</a:t>
            </a:r>
            <a:r>
              <a:rPr lang="en-AU" dirty="0"/>
              <a:t> display was added to Google's search engine in 2012, starting in the United </a:t>
            </a:r>
            <a:r>
              <a:rPr lang="en-AU" dirty="0" smtClean="0"/>
              <a:t>States.</a:t>
            </a:r>
          </a:p>
          <a:p>
            <a:endParaRPr lang="en-AU" dirty="0"/>
          </a:p>
        </p:txBody>
      </p:sp>
      <p:pic>
        <p:nvPicPr>
          <p:cNvPr id="75778" name="Picture 2" descr="Barack-Obama-And-Entity-Search-Result-Visualization-in-Gru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090" y="1628800"/>
            <a:ext cx="6290910" cy="388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55576" y="6525344"/>
            <a:ext cx="77048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/>
              <a:t>http://searchengineland.com/laymans-visual-guide-googles-knowledge-graph-search-api-241935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7841" y="5805264"/>
            <a:ext cx="7776567" cy="648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AU" dirty="0"/>
              <a:t>Getting a ranked list of the most notable entities that match certain criteria</a:t>
            </a:r>
            <a:r>
              <a:rPr lang="en-AU" dirty="0" smtClean="0"/>
              <a:t>.</a:t>
            </a:r>
          </a:p>
          <a:p>
            <a:pPr lvl="1"/>
            <a:r>
              <a:rPr lang="en-AU" dirty="0" smtClean="0"/>
              <a:t>Predictively </a:t>
            </a:r>
            <a:r>
              <a:rPr lang="en-AU" dirty="0"/>
              <a:t>completing entities in a search </a:t>
            </a:r>
            <a:r>
              <a:rPr lang="en-AU" dirty="0" smtClean="0"/>
              <a:t>box.</a:t>
            </a:r>
          </a:p>
          <a:p>
            <a:pPr lvl="1"/>
            <a:r>
              <a:rPr lang="en-AU" dirty="0" smtClean="0"/>
              <a:t>Annotating/organizing </a:t>
            </a:r>
            <a:r>
              <a:rPr lang="en-AU" dirty="0"/>
              <a:t>content using the Knowledge Graph entities.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867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323825" y="647053"/>
            <a:ext cx="6048375" cy="576411"/>
          </a:xfrm>
        </p:spPr>
        <p:txBody>
          <a:bodyPr/>
          <a:lstStyle/>
          <a:p>
            <a:r>
              <a:rPr lang="en-AU" dirty="0"/>
              <a:t>Semantic </a:t>
            </a:r>
            <a:r>
              <a:rPr lang="en-AU" dirty="0" smtClean="0"/>
              <a:t>SPARQL Similarity Search 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8</a:t>
            </a:fld>
            <a:fld id="{58C04F4F-BEF0-FA41-8AF6-98D76608D8CB}" type="slidenum">
              <a:rPr lang="en-AU" smtClean="0"/>
              <a:t>8</a:t>
            </a:fld>
            <a:r>
              <a:rPr lang="en-AU" smtClean="0"/>
              <a:t>1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468313" y="1412777"/>
                <a:ext cx="5399831" cy="3096343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AU" b="1" dirty="0" smtClean="0"/>
                  <a:t>(RDF Knowledge Graph)</a:t>
                </a:r>
                <a:r>
                  <a:rPr lang="en-AU" dirty="0" smtClean="0"/>
                  <a:t>. A knowledge graph is </a:t>
                </a:r>
                <a:r>
                  <a:rPr lang="en-AU" dirty="0"/>
                  <a:t>a directed graph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/>
                  <a:t>, where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AU" dirty="0"/>
                  <a:t> denotes a set of </a:t>
                </a:r>
                <a:r>
                  <a:rPr lang="en-AU" dirty="0" smtClean="0"/>
                  <a:t>vertices (including </a:t>
                </a:r>
                <a:r>
                  <a:rPr lang="en-AU" dirty="0"/>
                  <a:t>entities, concepts, and literals);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AU" dirty="0"/>
                  <a:t> denotes the </a:t>
                </a:r>
                <a:r>
                  <a:rPr lang="en-AU" dirty="0" smtClean="0"/>
                  <a:t>set of </a:t>
                </a:r>
                <a:r>
                  <a:rPr lang="en-AU" dirty="0"/>
                  <a:t>edges, each of which is assigned with a </a:t>
                </a:r>
                <a:r>
                  <a:rPr lang="en-AU" dirty="0" smtClean="0"/>
                  <a:t>label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AU" dirty="0" smtClean="0"/>
                  <a:t> .</a:t>
                </a:r>
              </a:p>
              <a:p>
                <a:r>
                  <a:rPr lang="en-AU" b="1" dirty="0"/>
                  <a:t>(Type/Predicate Ontology Graph</a:t>
                </a:r>
                <a:r>
                  <a:rPr lang="en-AU" dirty="0"/>
                  <a:t>). A </a:t>
                </a:r>
                <a:r>
                  <a:rPr lang="en-AU" dirty="0" smtClean="0"/>
                  <a:t>type-/</a:t>
                </a:r>
                <a:r>
                  <a:rPr lang="en-AU" dirty="0"/>
                  <a:t>predicate ontology, denoted by OC/OP, is a directed acyclic </a:t>
                </a:r>
                <a:r>
                  <a:rPr lang="en-AU" dirty="0" smtClean="0"/>
                  <a:t>graph describing </a:t>
                </a:r>
                <a:r>
                  <a:rPr lang="en-AU" dirty="0"/>
                  <a:t>the relations among types/predicates, where each </a:t>
                </a:r>
                <a:r>
                  <a:rPr lang="en-AU" dirty="0" smtClean="0"/>
                  <a:t>vertex is </a:t>
                </a:r>
                <a:r>
                  <a:rPr lang="en-AU" dirty="0"/>
                  <a:t>a type/predicate, and each edge </a:t>
                </a:r>
                <a:r>
                  <a:rPr lang="en-AU" dirty="0" err="1"/>
                  <a:t>labeled</a:t>
                </a:r>
                <a:r>
                  <a:rPr lang="en-AU" dirty="0"/>
                  <a:t> with </a:t>
                </a:r>
                <a:r>
                  <a:rPr lang="en-AU" dirty="0" err="1" smtClean="0"/>
                  <a:t>subTypeOf</a:t>
                </a:r>
                <a:r>
                  <a:rPr lang="en-AU" dirty="0" smtClean="0"/>
                  <a:t>/sub-</a:t>
                </a:r>
                <a:r>
                  <a:rPr lang="en-AU" dirty="0" err="1" smtClean="0"/>
                  <a:t>PredicateOf</a:t>
                </a:r>
                <a:r>
                  <a:rPr lang="en-AU" dirty="0" smtClean="0"/>
                  <a:t> </a:t>
                </a:r>
                <a:r>
                  <a:rPr lang="en-AU" dirty="0"/>
                  <a:t>connects two types/predicates</a:t>
                </a:r>
                <a:r>
                  <a:rPr lang="en-AU" dirty="0" smtClean="0"/>
                  <a:t>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468313" y="1412777"/>
                <a:ext cx="5399831" cy="3096343"/>
              </a:xfrm>
              <a:blipFill rotWithShape="0">
                <a:blip r:embed="rId2"/>
                <a:stretch>
                  <a:fillRect l="-564" t="-2362" r="-112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899592" y="5733255"/>
            <a:ext cx="75608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 err="1" smtClean="0">
                <a:solidFill>
                  <a:srgbClr val="000000"/>
                </a:solidFill>
                <a:latin typeface="Verdana" panose="020B0604030504040204" pitchFamily="34" charset="0"/>
              </a:rPr>
              <a:t>Weiguo</a:t>
            </a:r>
            <a:r>
              <a:rPr lang="en-AU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AU" sz="1600" dirty="0">
                <a:solidFill>
                  <a:srgbClr val="000000"/>
                </a:solidFill>
                <a:latin typeface="Verdana" panose="020B0604030504040204" pitchFamily="34" charset="0"/>
              </a:rPr>
              <a:t>Zheng, Lei Zou, Wei Peng, </a:t>
            </a:r>
            <a:r>
              <a:rPr lang="en-AU" sz="1600" dirty="0" err="1">
                <a:solidFill>
                  <a:srgbClr val="000000"/>
                </a:solidFill>
                <a:latin typeface="Verdana" panose="020B0604030504040204" pitchFamily="34" charset="0"/>
              </a:rPr>
              <a:t>Xifeng</a:t>
            </a:r>
            <a:r>
              <a:rPr lang="en-AU" sz="1600" dirty="0">
                <a:solidFill>
                  <a:srgbClr val="000000"/>
                </a:solidFill>
                <a:latin typeface="Verdana" panose="020B0604030504040204" pitchFamily="34" charset="0"/>
              </a:rPr>
              <a:t> Yan, </a:t>
            </a:r>
            <a:r>
              <a:rPr lang="en-AU" sz="1600" dirty="0" err="1">
                <a:solidFill>
                  <a:srgbClr val="000000"/>
                </a:solidFill>
                <a:latin typeface="Verdana" panose="020B0604030504040204" pitchFamily="34" charset="0"/>
              </a:rPr>
              <a:t>Shaoxu</a:t>
            </a:r>
            <a:r>
              <a:rPr lang="en-AU" sz="1600" dirty="0">
                <a:solidFill>
                  <a:srgbClr val="000000"/>
                </a:solidFill>
                <a:latin typeface="Verdana" panose="020B0604030504040204" pitchFamily="34" charset="0"/>
              </a:rPr>
              <a:t> Song, and </a:t>
            </a:r>
            <a:r>
              <a:rPr lang="en-AU" sz="1600" dirty="0" err="1">
                <a:solidFill>
                  <a:srgbClr val="000000"/>
                </a:solidFill>
                <a:latin typeface="Verdana" panose="020B0604030504040204" pitchFamily="34" charset="0"/>
              </a:rPr>
              <a:t>Dongyan</a:t>
            </a:r>
            <a:r>
              <a:rPr lang="en-AU" sz="1600" dirty="0">
                <a:solidFill>
                  <a:srgbClr val="000000"/>
                </a:solidFill>
                <a:latin typeface="Verdana" panose="020B0604030504040204" pitchFamily="34" charset="0"/>
              </a:rPr>
              <a:t> Zhao. 2016. Semantic SPARQL similarity search over RDF knowledge graphs. </a:t>
            </a:r>
            <a:r>
              <a:rPr lang="en-AU" sz="1600" i="1" dirty="0">
                <a:solidFill>
                  <a:srgbClr val="000000"/>
                </a:solidFill>
                <a:latin typeface="Verdana" panose="020B0604030504040204" pitchFamily="34" charset="0"/>
              </a:rPr>
              <a:t>Proc. VLDB Endow.</a:t>
            </a:r>
            <a:r>
              <a:rPr lang="en-AU" sz="1600" dirty="0">
                <a:solidFill>
                  <a:srgbClr val="000000"/>
                </a:solidFill>
                <a:latin typeface="Verdana" panose="020B0604030504040204" pitchFamily="34" charset="0"/>
              </a:rPr>
              <a:t> 9, 11 (July 2016), 840-851. DOI: http://dx.doi.org/10.14778/2983200.2983201</a:t>
            </a:r>
            <a:endParaRPr lang="en-AU" sz="1600" dirty="0"/>
          </a:p>
        </p:txBody>
      </p:sp>
      <p:sp>
        <p:nvSpPr>
          <p:cNvPr id="6" name="Rectangle 5"/>
          <p:cNvSpPr/>
          <p:nvPr/>
        </p:nvSpPr>
        <p:spPr>
          <a:xfrm>
            <a:off x="6372200" y="1772816"/>
            <a:ext cx="26642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400" dirty="0" smtClean="0">
                <a:solidFill>
                  <a:schemeClr val="accent4"/>
                </a:solidFill>
                <a:latin typeface="NimbusRomNo9L-Medi"/>
              </a:rPr>
              <a:t>Instance driven</a:t>
            </a:r>
            <a:endParaRPr lang="en-AU" sz="1400" dirty="0">
              <a:solidFill>
                <a:schemeClr val="accent4"/>
              </a:solidFill>
              <a:latin typeface="NimbusRomNo9L-Medi"/>
            </a:endParaRPr>
          </a:p>
          <a:p>
            <a:pPr algn="ctr"/>
            <a:r>
              <a:rPr lang="en-AU" sz="1400" dirty="0">
                <a:solidFill>
                  <a:schemeClr val="accent4"/>
                </a:solidFill>
                <a:latin typeface="NimbusRomNo9L-Medi"/>
              </a:rPr>
              <a:t>Mining of Semantic Graph</a:t>
            </a:r>
          </a:p>
          <a:p>
            <a:pPr algn="ctr"/>
            <a:r>
              <a:rPr lang="en-AU" sz="1400" dirty="0">
                <a:solidFill>
                  <a:schemeClr val="accent4"/>
                </a:solidFill>
                <a:latin typeface="NimbusRomNo9L-Medi"/>
              </a:rPr>
              <a:t>Patterns</a:t>
            </a:r>
            <a:endParaRPr lang="en-AU" sz="1400" dirty="0">
              <a:solidFill>
                <a:schemeClr val="accent4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426" y="2511480"/>
            <a:ext cx="3405188" cy="13858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964" y="4509120"/>
            <a:ext cx="4438650" cy="914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1520" y="4293096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000" b="1" dirty="0"/>
              <a:t>(Semantic Graph Pattern.) </a:t>
            </a:r>
            <a:r>
              <a:rPr lang="en-AU" sz="2000" dirty="0"/>
              <a:t>In an RDF knowledge graph, a semantic graph pattern is a set of structures that convey equivalent semantic meanings.</a:t>
            </a:r>
          </a:p>
        </p:txBody>
      </p:sp>
    </p:spTree>
    <p:extLst>
      <p:ext uri="{BB962C8B-B14F-4D97-AF65-F5344CB8AC3E}">
        <p14:creationId xmlns:p14="http://schemas.microsoft.com/office/powerpoint/2010/main" val="201640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7841" y="631207"/>
            <a:ext cx="6048375" cy="576411"/>
          </a:xfrm>
        </p:spPr>
        <p:txBody>
          <a:bodyPr/>
          <a:lstStyle/>
          <a:p>
            <a:r>
              <a:rPr lang="en-AU" dirty="0" smtClean="0"/>
              <a:t>Semantic Summary Graph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9</a:t>
            </a:fld>
            <a:fld id="{58C04F4F-BEF0-FA41-8AF6-98D76608D8CB}" type="slidenum">
              <a:rPr lang="en-AU" smtClean="0"/>
              <a:t>9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468312" y="1412777"/>
            <a:ext cx="3294751" cy="4824536"/>
          </a:xfrm>
        </p:spPr>
        <p:txBody>
          <a:bodyPr/>
          <a:lstStyle/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578" y="1412777"/>
            <a:ext cx="4922794" cy="461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1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23281</TotalTime>
  <Words>2461</Words>
  <Application>Microsoft Office PowerPoint</Application>
  <PresentationFormat>On-screen Show (4:3)</PresentationFormat>
  <Paragraphs>430</Paragraphs>
  <Slides>68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3" baseType="lpstr">
      <vt:lpstr>CMR10</vt:lpstr>
      <vt:lpstr>CMTI10</vt:lpstr>
      <vt:lpstr>CMTT10</vt:lpstr>
      <vt:lpstr>Gill Sans</vt:lpstr>
      <vt:lpstr>ＭＳ Ｐゴシック</vt:lpstr>
      <vt:lpstr>NimbusRomNo9L-Medi</vt:lpstr>
      <vt:lpstr>Open Sans</vt:lpstr>
      <vt:lpstr>ヒラギノ角ゴ ProN W3</vt:lpstr>
      <vt:lpstr>Arial</vt:lpstr>
      <vt:lpstr>Calibri</vt:lpstr>
      <vt:lpstr>Cambria</vt:lpstr>
      <vt:lpstr>Cambria Math</vt:lpstr>
      <vt:lpstr>Verdana</vt:lpstr>
      <vt:lpstr>Office Theme</vt:lpstr>
      <vt:lpstr>Equation</vt:lpstr>
      <vt:lpstr>PowerPoint Presentation</vt:lpstr>
      <vt:lpstr>10.1 Knowledge graph from Text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Knowledge Graphs in Neo4J</vt:lpstr>
      <vt:lpstr>Neo4j desktop</vt:lpstr>
      <vt:lpstr>10.3.1 Topic modelling</vt:lpstr>
      <vt:lpstr>Topic Modelling</vt:lpstr>
      <vt:lpstr>Topic Modelling</vt:lpstr>
      <vt:lpstr>PowerPoint Presentation</vt:lpstr>
      <vt:lpstr>PowerPoint Presentation</vt:lpstr>
      <vt:lpstr>Repeated refinement</vt:lpstr>
      <vt:lpstr>10.3.2 Word embeddings</vt:lpstr>
      <vt:lpstr>Benjo 2003</vt:lpstr>
      <vt:lpstr>PowerPoint Presentation</vt:lpstr>
      <vt:lpstr>PowerPoint Presentation</vt:lpstr>
      <vt:lpstr>Word embedding loss functions</vt:lpstr>
      <vt:lpstr>Many ways of obtaining word vectors</vt:lpstr>
      <vt:lpstr>PowerPoint Presentation</vt:lpstr>
      <vt:lpstr>PowerPoint Presentation</vt:lpstr>
      <vt:lpstr>PowerPoint Presentation</vt:lpstr>
      <vt:lpstr>PowerPoint Presentation</vt:lpstr>
      <vt:lpstr>Our Approach - MVRU</vt:lpstr>
      <vt:lpstr>10.4 Real world applications</vt:lpstr>
      <vt:lpstr>10.4.1 News article analysis</vt:lpstr>
      <vt:lpstr>News Topic Evolution</vt:lpstr>
      <vt:lpstr>September 2006</vt:lpstr>
      <vt:lpstr>December 2006</vt:lpstr>
      <vt:lpstr>April 2007</vt:lpstr>
      <vt:lpstr>Cluster evolution</vt:lpstr>
      <vt:lpstr>Term Frequency distribution</vt:lpstr>
      <vt:lpstr>10.4.2 Medical diagnosis tool</vt:lpstr>
      <vt:lpstr>Mobile App for Medical Self Diagnosis</vt:lpstr>
      <vt:lpstr>Graph Example 1</vt:lpstr>
      <vt:lpstr>Expended Graph</vt:lpstr>
      <vt:lpstr>Further Expansion</vt:lpstr>
      <vt:lpstr>Mobile App</vt:lpstr>
      <vt:lpstr>10.4.3 Medical term extraction</vt:lpstr>
      <vt:lpstr>PowerPoint Presentation</vt:lpstr>
      <vt:lpstr>Medical Term Extraction</vt:lpstr>
      <vt:lpstr>Before Filtering (top and bottom 10)</vt:lpstr>
      <vt:lpstr>After filtering (top and bottom 10)</vt:lpstr>
      <vt:lpstr>10.4.5 pubmed Rank clustering</vt:lpstr>
      <vt:lpstr>Author Name Disambiguation PubMed</vt:lpstr>
      <vt:lpstr>NetClus</vt:lpstr>
      <vt:lpstr>PowerPoint Presentation</vt:lpstr>
      <vt:lpstr>PowerPoint Presentation</vt:lpstr>
      <vt:lpstr>PowerPoint Presentation</vt:lpstr>
      <vt:lpstr>10.4.6 gswa survey reports</vt:lpstr>
      <vt:lpstr>PowerPoint Presentation</vt:lpstr>
      <vt:lpstr>Analogy Query: kalgoorlie – gold + iron ore Relation: Location:Commodity</vt:lpstr>
      <vt:lpstr>10.4.7 DMP incident Report</vt:lpstr>
      <vt:lpstr>DMP Incident Log Data - Short Text</vt:lpstr>
      <vt:lpstr>10.4.8 redcoat annotation tool</vt:lpstr>
      <vt:lpstr>Text Annotation Tool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Erwin Ludwig</dc:creator>
  <cp:lastModifiedBy>Wei Liu</cp:lastModifiedBy>
  <cp:revision>95</cp:revision>
  <dcterms:created xsi:type="dcterms:W3CDTF">2017-11-17T07:04:42Z</dcterms:created>
  <dcterms:modified xsi:type="dcterms:W3CDTF">2018-11-19T10:00:32Z</dcterms:modified>
</cp:coreProperties>
</file>